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66" r:id="rId4"/>
    <p:sldId id="264" r:id="rId5"/>
    <p:sldId id="271" r:id="rId6"/>
    <p:sldId id="270" r:id="rId7"/>
    <p:sldId id="265" r:id="rId8"/>
    <p:sldId id="258" r:id="rId9"/>
    <p:sldId id="259" r:id="rId10"/>
    <p:sldId id="260" r:id="rId11"/>
    <p:sldId id="261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286"/>
  </p:normalViewPr>
  <p:slideViewPr>
    <p:cSldViewPr snapToGrid="0">
      <p:cViewPr varScale="1">
        <p:scale>
          <a:sx n="114" d="100"/>
          <a:sy n="114" d="100"/>
        </p:scale>
        <p:origin x="4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5D477-1E4B-1EBA-0F04-F937138264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1BF245-A57D-A418-7768-DB7A680EA4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0AC873-0B08-EEFE-9009-28EFA8E37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A863F-497F-CB40-95A1-A439E7A33B2B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7F19D-17FD-CB17-3729-2BB12C48D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BB1D64-3288-0D68-EEAF-4B8805478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7E902-816D-2B45-84E6-74DB11976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699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B97AF-5932-31AA-E98C-AC48FF8BB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A3EB75-507A-6EB3-9CC1-A298C7BD4E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5E640-89BD-722E-C0BE-9ABC64143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A863F-497F-CB40-95A1-A439E7A33B2B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BFD050-7D02-3DDE-1F1E-798C3211E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535EC1-9E12-B462-B4F5-76F031B2F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7E902-816D-2B45-84E6-74DB11976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07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60EB10-B8C4-8774-7D66-B40B8081E9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4B9C9B-D483-7F47-EDAB-38775370DE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B9A7A1-4E65-2DBA-7C80-24F091E3E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A863F-497F-CB40-95A1-A439E7A33B2B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AF17A-76B0-62EB-0027-5BA48A5C3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5A40E4-7DF4-A6AA-B6F6-46E0E1940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7E902-816D-2B45-84E6-74DB11976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843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475BD-38F2-4F81-AFD2-B6B8EE100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6B483-10B5-8AA1-33B7-5852A5395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86AEEF-C3C6-9363-950D-1FC5FD0A0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A863F-497F-CB40-95A1-A439E7A33B2B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879B3-F0DB-7D6A-B11D-1458FBCE3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F2C59-6BF2-D55D-D785-E4B3E5731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7E902-816D-2B45-84E6-74DB11976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126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807C7-CDA6-E5A8-AC80-243FA93F5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1D5B23-74C0-9A39-E6F2-C704B2519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44A78-134B-41EE-8592-8AFD11B2B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A863F-497F-CB40-95A1-A439E7A33B2B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9BE22-E0D4-01EF-621B-F06D488D4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0F9221-1731-A087-A3B0-66417CB36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7E902-816D-2B45-84E6-74DB11976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999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17D4B-C993-EFD7-FE31-249404469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3163B-83F6-5773-395C-18422735DD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742D63-CC10-DC7B-DB1B-0ADAE1170D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6330B9-D617-0990-52C1-40440864A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A863F-497F-CB40-95A1-A439E7A33B2B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C87CE6-A0E4-3687-955D-12BD0E4E5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55D3B9-6740-50A1-32FB-CE6EA0ABB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7E902-816D-2B45-84E6-74DB11976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98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E592B-D9DC-163E-4F36-901E75A3B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813C34-36CA-0212-F2E4-C4AB704B2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83B39E-E85C-C15D-6801-ACC0BE89C8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DB37CD-D9D7-E3D3-656C-6F71AB0F66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4130CB-A784-CEBC-8D44-AD4EA4CE5C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5D2326-7BFC-A513-26C0-EFF1D622B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A863F-497F-CB40-95A1-A439E7A33B2B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DD3B7-EF99-2A53-1FDB-BAEAEEE07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F4E6D1-283C-4826-11BA-4C265F9C6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7E902-816D-2B45-84E6-74DB11976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320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3E126-C75E-6322-B841-47C6DE9A5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BB389C-8E1D-DEE5-0C61-283F458AB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A863F-497F-CB40-95A1-A439E7A33B2B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A12C41-0764-D799-5713-0DFF3F6B3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F91473-A51B-1985-FB23-811E0B6D5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7E902-816D-2B45-84E6-74DB11976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29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134195-588A-BDD9-BAAC-B7B884DA5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A863F-497F-CB40-95A1-A439E7A33B2B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FE7D1B-82EB-2049-8784-290C9972C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3657BA-F433-20E4-BD38-35D76D2F2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7E902-816D-2B45-84E6-74DB11976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77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6C626-5E47-5010-E3E4-ECDACCA2E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C9360-50AA-8292-6551-DE2EB15A1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89E4FA-528B-8E89-B15C-B2B13C3C6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A98FE-B352-6BA5-1FF1-D7C074749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A863F-497F-CB40-95A1-A439E7A33B2B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E8DEC4-AF40-6D8E-BFFC-21065DD52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9E1E9D-EEBC-D6A5-8903-33E3F9450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7E902-816D-2B45-84E6-74DB11976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787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11693-86F8-1C67-0127-8BA686152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6F09A0-6AE1-ECCA-4182-3F9E3129B1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2082B7-56EF-8250-CCAB-6F379D51A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4B3B10-37C2-686B-D228-F6AD01073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A863F-497F-CB40-95A1-A439E7A33B2B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301E32-D1EB-445B-99E9-852AB7525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CA2AF8-66B6-6FCE-7358-2FB5BA076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7E902-816D-2B45-84E6-74DB11976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791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5A072B-2C5D-F26D-7680-0DEFDB724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755934-2E63-FFFB-9F43-567DF6C67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CED9C3-B6F7-3B22-CBF3-4FC1C75229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A863F-497F-CB40-95A1-A439E7A33B2B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86F5B-9151-096C-84CE-B7058C4A92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80953-7DD3-0791-A518-DCEF3E4953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7E902-816D-2B45-84E6-74DB11976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960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B228B-B22A-FE19-2CDB-060893FA5D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4043" y="1122363"/>
            <a:ext cx="10114845" cy="2387600"/>
          </a:xfrm>
        </p:spPr>
        <p:txBody>
          <a:bodyPr>
            <a:normAutofit/>
          </a:bodyPr>
          <a:lstStyle/>
          <a:p>
            <a:r>
              <a:rPr lang="en-US" dirty="0"/>
              <a:t>Justice as Moral Reconciliation: </a:t>
            </a:r>
            <a:br>
              <a:rPr lang="en-US" dirty="0"/>
            </a:br>
            <a:r>
              <a:rPr lang="en-US" dirty="0"/>
              <a:t>Linda </a:t>
            </a:r>
            <a:r>
              <a:rPr lang="en-US" dirty="0" err="1"/>
              <a:t>Radzik</a:t>
            </a:r>
            <a:r>
              <a:rPr lang="en-US" dirty="0"/>
              <a:t> on Making Amends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BB1D87-FACB-DE58-450D-835EC21BA3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Tina </a:t>
            </a:r>
            <a:r>
              <a:rPr lang="en-US" dirty="0" err="1"/>
              <a:t>Minkowitz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395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FF997-30C8-AAF9-BF75-350CCD58C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0CEFDC-BFF0-C7C3-5783-EA896E4E58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Wrongdoer should make amends to victim and community</a:t>
            </a:r>
          </a:p>
          <a:p>
            <a:endParaRPr lang="en-US" dirty="0"/>
          </a:p>
          <a:p>
            <a:r>
              <a:rPr lang="en-US" dirty="0"/>
              <a:t>For example:</a:t>
            </a:r>
          </a:p>
          <a:p>
            <a:pPr lvl="1"/>
            <a:r>
              <a:rPr lang="en-US" dirty="0"/>
              <a:t>Sincere apology – ‘acknowledges what was lost’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Explanation – telling the truth about what happened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Material redress – restore anything wrongfully taken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Material redress (also) – pay money or make gift to demonstrate respect for victim</a:t>
            </a:r>
          </a:p>
        </p:txBody>
      </p:sp>
    </p:spTree>
    <p:extLst>
      <p:ext uri="{BB962C8B-B14F-4D97-AF65-F5344CB8AC3E}">
        <p14:creationId xmlns:p14="http://schemas.microsoft.com/office/powerpoint/2010/main" val="1440888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D2E34-C969-45DD-5574-25F6F8746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A6F7D-E27C-75A9-C05A-F2E63AA35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examples of making amends:</a:t>
            </a:r>
          </a:p>
          <a:p>
            <a:endParaRPr lang="en-US" dirty="0"/>
          </a:p>
          <a:p>
            <a:pPr lvl="1"/>
            <a:r>
              <a:rPr lang="en-US" dirty="0"/>
              <a:t>Care work – if victim accepts, and doesn’t cause more harm</a:t>
            </a:r>
          </a:p>
          <a:p>
            <a:pPr lvl="1"/>
            <a:endParaRPr lang="en-US" dirty="0"/>
          </a:p>
          <a:p>
            <a:pPr lvl="2"/>
            <a:r>
              <a:rPr lang="en-US" dirty="0" err="1"/>
              <a:t>Radzik</a:t>
            </a:r>
            <a:r>
              <a:rPr lang="en-US" dirty="0"/>
              <a:t> gives example of Gandhi telling a Hindu man who had killed a Muslim to take the son of the man he killed and raise him as his own son, but raise him to be a good Muslim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Future behavior</a:t>
            </a:r>
          </a:p>
          <a:p>
            <a:pPr lvl="1"/>
            <a:endParaRPr lang="en-US" dirty="0"/>
          </a:p>
          <a:p>
            <a:pPr lvl="2"/>
            <a:r>
              <a:rPr lang="en-US" dirty="0"/>
              <a:t>This may be what most gives the victim and community good reason to reconcile with the wrongdoer</a:t>
            </a:r>
          </a:p>
        </p:txBody>
      </p:sp>
    </p:spTree>
    <p:extLst>
      <p:ext uri="{BB962C8B-B14F-4D97-AF65-F5344CB8AC3E}">
        <p14:creationId xmlns:p14="http://schemas.microsoft.com/office/powerpoint/2010/main" val="391302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04224-266E-D7BF-87EB-C5B95C060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Thinking about restorative justice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BF5417-7544-AD7A-D4E4-B4B0D0FFC8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Can communities hold wrongdoer accountable for:</a:t>
            </a:r>
          </a:p>
          <a:p>
            <a:endParaRPr lang="en-US" dirty="0"/>
          </a:p>
          <a:p>
            <a:pPr lvl="1"/>
            <a:r>
              <a:rPr lang="en-US" dirty="0"/>
              <a:t>Moral self improvement?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Making amends?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Changing their future behavior?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Is it possibility to have accountability without coercion and hierarchy?</a:t>
            </a:r>
          </a:p>
        </p:txBody>
      </p:sp>
    </p:spTree>
    <p:extLst>
      <p:ext uri="{BB962C8B-B14F-4D97-AF65-F5344CB8AC3E}">
        <p14:creationId xmlns:p14="http://schemas.microsoft.com/office/powerpoint/2010/main" val="2771207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0D9C5-0BC1-F17F-4FC5-CA3A15611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Radzik’s</a:t>
            </a:r>
            <a:r>
              <a:rPr lang="en-US" dirty="0"/>
              <a:t> moral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B460FE-D20F-95FE-6156-BB53EF989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All people are capable of making moral judgments and taking right and wrong into account in their actions</a:t>
            </a:r>
          </a:p>
          <a:p>
            <a:endParaRPr lang="en-US" dirty="0"/>
          </a:p>
          <a:p>
            <a:pPr lvl="1"/>
            <a:r>
              <a:rPr lang="en-US" dirty="0"/>
              <a:t>‘Moral status’ – we are all moral agents</a:t>
            </a:r>
          </a:p>
          <a:p>
            <a:endParaRPr lang="en-US" dirty="0"/>
          </a:p>
          <a:p>
            <a:r>
              <a:rPr lang="en-US" dirty="0"/>
              <a:t>When a person acts in ways that the community views as morally right, we consider that person morally trustworthy</a:t>
            </a:r>
          </a:p>
          <a:p>
            <a:endParaRPr lang="en-US" dirty="0"/>
          </a:p>
          <a:p>
            <a:pPr lvl="1"/>
            <a:r>
              <a:rPr lang="en-US" dirty="0"/>
              <a:t>‘Moral standing’ – our moral standing can change, depending on how we act</a:t>
            </a:r>
          </a:p>
        </p:txBody>
      </p:sp>
    </p:spTree>
    <p:extLst>
      <p:ext uri="{BB962C8B-B14F-4D97-AF65-F5344CB8AC3E}">
        <p14:creationId xmlns:p14="http://schemas.microsoft.com/office/powerpoint/2010/main" val="2315128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57C12-76ED-122F-22E6-FC58FC3E4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3A5CA-DBB9-7BA2-3DEA-74CB5C10C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wrongdoing?</a:t>
            </a:r>
          </a:p>
          <a:p>
            <a:endParaRPr lang="en-US" dirty="0"/>
          </a:p>
          <a:p>
            <a:pPr lvl="1"/>
            <a:r>
              <a:rPr lang="en-US" dirty="0" err="1"/>
              <a:t>Radzik</a:t>
            </a:r>
            <a:r>
              <a:rPr lang="en-US" dirty="0"/>
              <a:t> doesn’t address which actions are wrong, how we know what is wrong, or what to do if there is disagreement about this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She is thinking of situations where a person does something they know is wrong and the community knows it is wrong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050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B9457-2E0B-B05A-2007-3CF5C209D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is wrongdoing harmful?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F1467-4049-F683-6FE5-D066D17437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Usually there is harm to the victim’s life, health, reputation, property, etc.</a:t>
            </a:r>
          </a:p>
          <a:p>
            <a:endParaRPr lang="en-US" dirty="0"/>
          </a:p>
          <a:p>
            <a:r>
              <a:rPr lang="en-US" dirty="0"/>
              <a:t>It insults the victim:</a:t>
            </a:r>
          </a:p>
          <a:p>
            <a:endParaRPr lang="en-US" dirty="0"/>
          </a:p>
          <a:p>
            <a:pPr lvl="1"/>
            <a:r>
              <a:rPr lang="en-US" dirty="0"/>
              <a:t>It sends the message ‘You do not matter, you are inferior, I can harm you and no one will care about it’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It also implies a threat:</a:t>
            </a:r>
          </a:p>
          <a:p>
            <a:endParaRPr lang="en-US" dirty="0"/>
          </a:p>
          <a:p>
            <a:pPr lvl="1"/>
            <a:r>
              <a:rPr lang="en-US" dirty="0"/>
              <a:t>So long as I have not changed my attitude or my actions, I might do this again towards you or someone else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758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81B1E-D92D-3CB3-82DB-9DCD1E77A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68C5C-386F-7BE7-1130-8AC497F0B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Wrongdoing damages relationships – </a:t>
            </a:r>
          </a:p>
          <a:p>
            <a:endParaRPr lang="en-US" dirty="0"/>
          </a:p>
          <a:p>
            <a:pPr lvl="1"/>
            <a:r>
              <a:rPr lang="en-US" dirty="0"/>
              <a:t>Relationships between wrongdoer and victim, wrongdoer and community, victim and community, victim and self, wrongdoer and self</a:t>
            </a:r>
          </a:p>
          <a:p>
            <a:endParaRPr lang="en-US" dirty="0"/>
          </a:p>
          <a:p>
            <a:pPr lvl="1"/>
            <a:r>
              <a:rPr lang="en-US" dirty="0"/>
              <a:t>Relationship does not have to be close – can be passerby getting splashed by someone driving a car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700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AC873-3B8C-A087-27DD-7F0D3E2D8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Moral reconciliation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D4FD3-878D-62C0-DEB0-254971E446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Wrongdoer should show that:</a:t>
            </a:r>
          </a:p>
          <a:p>
            <a:endParaRPr lang="en-US" dirty="0"/>
          </a:p>
          <a:p>
            <a:pPr lvl="1"/>
            <a:r>
              <a:rPr lang="en-US" dirty="0"/>
              <a:t>They now recognize the victim as worthy of being treated properly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They can be trusted to act in a morally right way in the future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There is good reason for the victim and community to stop treating them as a ‘wrongdoer’ because they have now changed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725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6A6AB-7DBF-5955-EE5C-CBD064D64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amends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1A077-9A83-7C14-6324-94252416F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wrongdoer has to give the victim and community sufficient reason to believe they are now morally trustworthy despite the past action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Moral improvement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Communication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Reparation</a:t>
            </a:r>
          </a:p>
        </p:txBody>
      </p:sp>
    </p:spTree>
    <p:extLst>
      <p:ext uri="{BB962C8B-B14F-4D97-AF65-F5344CB8AC3E}">
        <p14:creationId xmlns:p14="http://schemas.microsoft.com/office/powerpoint/2010/main" val="3852837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90595-98C8-0969-96DE-D7F5C1B49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B6404-0BF4-ED94-70D5-A45DE3F88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Wrongdoer should feel emotions of self-assessment</a:t>
            </a:r>
          </a:p>
          <a:p>
            <a:endParaRPr lang="en-US" dirty="0"/>
          </a:p>
          <a:p>
            <a:pPr lvl="1"/>
            <a:r>
              <a:rPr lang="en-US" dirty="0"/>
              <a:t>Guilt, remorse and repentance: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Acknowledging that you did something wrong, wishing it hadn’t happened, and making a commitment to not do it again</a:t>
            </a:r>
          </a:p>
        </p:txBody>
      </p:sp>
    </p:spTree>
    <p:extLst>
      <p:ext uri="{BB962C8B-B14F-4D97-AF65-F5344CB8AC3E}">
        <p14:creationId xmlns:p14="http://schemas.microsoft.com/office/powerpoint/2010/main" val="3673201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4340B-A854-B3B7-4B0E-6AD2FF0B4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78633-6E3D-0ED9-76FB-C0E38BEAF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Wrongdoer should also feel empathy with the victim</a:t>
            </a:r>
          </a:p>
          <a:p>
            <a:endParaRPr lang="en-US" dirty="0"/>
          </a:p>
          <a:p>
            <a:pPr lvl="1"/>
            <a:r>
              <a:rPr lang="en-US" dirty="0"/>
              <a:t>Understand the impact your action had on another person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Listen to victim’s account and don’t assume you know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14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558</Words>
  <Application>Microsoft Office PowerPoint</Application>
  <PresentationFormat>Widescreen</PresentationFormat>
  <Paragraphs>88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Justice as Moral Reconciliation:  Linda Radzik on Making Amends</vt:lpstr>
      <vt:lpstr>Radzik’s moral framework</vt:lpstr>
      <vt:lpstr>PowerPoint Presentation</vt:lpstr>
      <vt:lpstr>How is wrongdoing harmful?</vt:lpstr>
      <vt:lpstr>PowerPoint Presentation</vt:lpstr>
      <vt:lpstr>Moral reconciliation</vt:lpstr>
      <vt:lpstr>Making amends</vt:lpstr>
      <vt:lpstr>PowerPoint Presentation</vt:lpstr>
      <vt:lpstr>PowerPoint Presentation</vt:lpstr>
      <vt:lpstr>PowerPoint Presentation</vt:lpstr>
      <vt:lpstr>PowerPoint Presentation</vt:lpstr>
      <vt:lpstr>Thinking about restorative justice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Tina Minkowitz</dc:creator>
  <cp:lastModifiedBy>Han Lu</cp:lastModifiedBy>
  <cp:revision>4</cp:revision>
  <dcterms:created xsi:type="dcterms:W3CDTF">2023-02-22T17:10:05Z</dcterms:created>
  <dcterms:modified xsi:type="dcterms:W3CDTF">2023-03-01T15:59:01Z</dcterms:modified>
</cp:coreProperties>
</file>