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78.xml" ContentType="application/vnd.openxmlformats-officedocument.presentationml.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333" r:id="rId3"/>
    <p:sldId id="334" r:id="rId4"/>
    <p:sldId id="265" r:id="rId5"/>
    <p:sldId id="316" r:id="rId6"/>
    <p:sldId id="330" r:id="rId7"/>
    <p:sldId id="331" r:id="rId8"/>
    <p:sldId id="340" r:id="rId9"/>
    <p:sldId id="261" r:id="rId10"/>
    <p:sldId id="262" r:id="rId11"/>
    <p:sldId id="317" r:id="rId12"/>
    <p:sldId id="318" r:id="rId13"/>
    <p:sldId id="319" r:id="rId14"/>
    <p:sldId id="320" r:id="rId15"/>
    <p:sldId id="321" r:id="rId16"/>
    <p:sldId id="322" r:id="rId17"/>
    <p:sldId id="323" r:id="rId18"/>
    <p:sldId id="325" r:id="rId19"/>
    <p:sldId id="263" r:id="rId20"/>
    <p:sldId id="264" r:id="rId21"/>
    <p:sldId id="328" r:id="rId22"/>
    <p:sldId id="326" r:id="rId23"/>
    <p:sldId id="266" r:id="rId24"/>
    <p:sldId id="276" r:id="rId25"/>
    <p:sldId id="269" r:id="rId26"/>
    <p:sldId id="329" r:id="rId27"/>
    <p:sldId id="327" r:id="rId28"/>
    <p:sldId id="287" r:id="rId29"/>
    <p:sldId id="288" r:id="rId30"/>
    <p:sldId id="338" r:id="rId31"/>
    <p:sldId id="339" r:id="rId32"/>
    <p:sldId id="359" r:id="rId33"/>
    <p:sldId id="335" r:id="rId34"/>
    <p:sldId id="336" r:id="rId35"/>
    <p:sldId id="343" r:id="rId36"/>
    <p:sldId id="361" r:id="rId37"/>
    <p:sldId id="349" r:id="rId38"/>
    <p:sldId id="294" r:id="rId39"/>
    <p:sldId id="295" r:id="rId40"/>
    <p:sldId id="297" r:id="rId41"/>
    <p:sldId id="299" r:id="rId42"/>
    <p:sldId id="300" r:id="rId43"/>
    <p:sldId id="301" r:id="rId44"/>
    <p:sldId id="302" r:id="rId45"/>
    <p:sldId id="303" r:id="rId46"/>
    <p:sldId id="305" r:id="rId47"/>
    <p:sldId id="312" r:id="rId48"/>
    <p:sldId id="313" r:id="rId49"/>
    <p:sldId id="314" r:id="rId50"/>
    <p:sldId id="315" r:id="rId51"/>
    <p:sldId id="308" r:id="rId52"/>
    <p:sldId id="309" r:id="rId53"/>
    <p:sldId id="310" r:id="rId54"/>
    <p:sldId id="311" r:id="rId55"/>
    <p:sldId id="259" r:id="rId56"/>
    <p:sldId id="369" r:id="rId57"/>
    <p:sldId id="344" r:id="rId58"/>
    <p:sldId id="345" r:id="rId59"/>
    <p:sldId id="346" r:id="rId60"/>
    <p:sldId id="277" r:id="rId61"/>
    <p:sldId id="258" r:id="rId62"/>
    <p:sldId id="257" r:id="rId63"/>
    <p:sldId id="348" r:id="rId64"/>
    <p:sldId id="350" r:id="rId65"/>
    <p:sldId id="351" r:id="rId66"/>
    <p:sldId id="353" r:id="rId67"/>
    <p:sldId id="354" r:id="rId68"/>
    <p:sldId id="365" r:id="rId69"/>
    <p:sldId id="364" r:id="rId70"/>
    <p:sldId id="367" r:id="rId71"/>
    <p:sldId id="366" r:id="rId72"/>
    <p:sldId id="368" r:id="rId73"/>
    <p:sldId id="347" r:id="rId74"/>
    <p:sldId id="355" r:id="rId75"/>
    <p:sldId id="356" r:id="rId76"/>
    <p:sldId id="370" r:id="rId77"/>
    <p:sldId id="352" r:id="rId78"/>
    <p:sldId id="357" r:id="rId79"/>
    <p:sldId id="358"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48" d="100"/>
          <a:sy n="148" d="100"/>
        </p:scale>
        <p:origin x="-131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tableStyles" Target="tableStyles.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presProps" Target="presProps.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printerSettings" Target="printerSettings/printerSettings1.bin"/><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viewProps" Target="view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AE65A8-7B9F-AD44-9A1D-09382A5143CA}" type="datetimeFigureOut">
              <a:rPr lang="en-US" smtClean="0"/>
              <a:pPr/>
              <a:t>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AE65A8-7B9F-AD44-9A1D-09382A5143CA}" type="datetimeFigureOut">
              <a:rPr lang="en-US" smtClean="0"/>
              <a:pPr/>
              <a:t>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AE65A8-7B9F-AD44-9A1D-09382A5143CA}" type="datetimeFigureOut">
              <a:rPr lang="en-US" smtClean="0"/>
              <a:pPr/>
              <a:t>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AE65A8-7B9F-AD44-9A1D-09382A5143CA}" type="datetimeFigureOut">
              <a:rPr lang="en-US" smtClean="0"/>
              <a:pPr/>
              <a:t>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AE65A8-7B9F-AD44-9A1D-09382A5143CA}" type="datetimeFigureOut">
              <a:rPr lang="en-US" smtClean="0"/>
              <a:pPr/>
              <a:t>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AE65A8-7B9F-AD44-9A1D-09382A5143CA}" type="datetimeFigureOut">
              <a:rPr lang="en-US" smtClean="0"/>
              <a:pPr/>
              <a:t>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AE65A8-7B9F-AD44-9A1D-09382A5143CA}" type="datetimeFigureOut">
              <a:rPr lang="en-US" smtClean="0"/>
              <a:pPr/>
              <a:t>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AE65A8-7B9F-AD44-9A1D-09382A5143CA}" type="datetimeFigureOut">
              <a:rPr lang="en-US" smtClean="0"/>
              <a:pPr/>
              <a:t>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AE65A8-7B9F-AD44-9A1D-09382A5143CA}" type="datetimeFigureOut">
              <a:rPr lang="en-US" smtClean="0"/>
              <a:pPr/>
              <a:t>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AE65A8-7B9F-AD44-9A1D-09382A5143CA}" type="datetimeFigureOut">
              <a:rPr lang="en-US" smtClean="0"/>
              <a:pPr/>
              <a:t>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AE65A8-7B9F-AD44-9A1D-09382A5143CA}" type="datetimeFigureOut">
              <a:rPr lang="en-US" smtClean="0"/>
              <a:pPr/>
              <a:t>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3C854-EB1E-7A4E-A59F-0F739C65E0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26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E65A8-7B9F-AD44-9A1D-09382A5143CA}" type="datetimeFigureOut">
              <a:rPr lang="en-US" smtClean="0"/>
              <a:pPr/>
              <a:t>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3C854-EB1E-7A4E-A59F-0F739C65E0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chrusp.or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repealmentalhealthlaws.org"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4" Type="http://schemas.openxmlformats.org/officeDocument/2006/relationships/hyperlink" Target="http://www.un.org/disabilities" TargetMode="External"/><Relationship Id="rId5" Type="http://schemas.openxmlformats.org/officeDocument/2006/relationships/hyperlink" Target="http://www.ohchr.org/EN/Issues/Disability/Pages/DisabilityIndex.aspx" TargetMode="External"/><Relationship Id="rId7" Type="http://schemas.openxmlformats.org/officeDocument/2006/relationships/hyperlink" Target="mailto:tminkowitz@earthlink.net" TargetMode="External"/><Relationship Id="rId1" Type="http://schemas.openxmlformats.org/officeDocument/2006/relationships/slideLayout" Target="../slideLayouts/slideLayout2.xml"/><Relationship Id="rId2" Type="http://schemas.openxmlformats.org/officeDocument/2006/relationships/hyperlink" Target="http://www.chrusp.org" TargetMode="External"/><Relationship Id="rId3" Type="http://schemas.openxmlformats.org/officeDocument/2006/relationships/hyperlink" Target="http://www.wnusp.net" TargetMode="External"/><Relationship Id="rId6" Type="http://schemas.openxmlformats.org/officeDocument/2006/relationships/hyperlink" Target="http://repealmentalhealthlaws.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5361"/>
            <a:ext cx="7772400" cy="3135090"/>
          </a:xfrm>
        </p:spPr>
        <p:txBody>
          <a:bodyPr>
            <a:normAutofit fontScale="90000"/>
          </a:bodyPr>
          <a:lstStyle/>
          <a:p>
            <a:r>
              <a:rPr lang="en-US" dirty="0" smtClean="0"/>
              <a:t>Convention on the Rights of Persons with Disabilities – </a:t>
            </a:r>
            <a:br>
              <a:rPr lang="en-US" dirty="0" smtClean="0"/>
            </a:br>
            <a:r>
              <a:rPr lang="en-US" dirty="0" smtClean="0"/>
              <a:t>How We Got It, How We Got There, Where We’re Going From Here</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Tina Minkowitz</a:t>
            </a:r>
          </a:p>
          <a:p>
            <a:r>
              <a:rPr lang="en-US" dirty="0" smtClean="0"/>
              <a:t>Center for the Human Rights </a:t>
            </a:r>
          </a:p>
          <a:p>
            <a:r>
              <a:rPr lang="en-US" dirty="0" smtClean="0"/>
              <a:t>of </a:t>
            </a:r>
          </a:p>
          <a:p>
            <a:r>
              <a:rPr lang="en-US" dirty="0" smtClean="0"/>
              <a:t>Users and Survivors of Psychiatry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inajavier1b.jpg"/>
          <p:cNvPicPr>
            <a:picLocks noGrp="1" noChangeAspect="1"/>
          </p:cNvPicPr>
          <p:nvPr>
            <p:ph idx="1"/>
          </p:nvPr>
        </p:nvPicPr>
        <p:blipFill>
          <a:blip r:embed="rId2"/>
          <a:srcRect l="-22732" r="-22732"/>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diagroupa.jpg"/>
          <p:cNvPicPr>
            <a:picLocks noGrp="1" noChangeAspect="1"/>
          </p:cNvPicPr>
          <p:nvPr>
            <p:ph idx="1"/>
          </p:nvPr>
        </p:nvPicPr>
        <p:blipFill>
          <a:blip r:embed="rId2"/>
          <a:srcRect l="-22732" r="-22732"/>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temyra1.jpg"/>
          <p:cNvPicPr>
            <a:picLocks noGrp="1" noChangeAspect="1"/>
          </p:cNvPicPr>
          <p:nvPr>
            <p:ph idx="1"/>
          </p:nvPr>
        </p:nvPicPr>
        <p:blipFill>
          <a:blip r:embed="rId2"/>
          <a:srcRect l="-22732" r="-22732"/>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17.jpg"/>
          <p:cNvPicPr>
            <a:picLocks noGrp="1" noChangeAspect="1"/>
          </p:cNvPicPr>
          <p:nvPr>
            <p:ph idx="1"/>
          </p:nvPr>
        </p:nvPicPr>
        <p:blipFill>
          <a:blip r:embed="rId2"/>
          <a:srcRect l="-10610" r="-10610"/>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13.jpg"/>
          <p:cNvPicPr>
            <a:picLocks noGrp="1" noChangeAspect="1"/>
          </p:cNvPicPr>
          <p:nvPr>
            <p:ph idx="1"/>
          </p:nvPr>
        </p:nvPicPr>
        <p:blipFill>
          <a:blip r:embed="rId2"/>
          <a:srcRect l="-10610" r="-10610"/>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14.jpg"/>
          <p:cNvPicPr>
            <a:picLocks noGrp="1" noChangeAspect="1"/>
          </p:cNvPicPr>
          <p:nvPr>
            <p:ph idx="1"/>
          </p:nvPr>
        </p:nvPicPr>
        <p:blipFill>
          <a:blip r:embed="rId2"/>
          <a:srcRect l="-10610" r="-10610"/>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09.jpg"/>
          <p:cNvPicPr>
            <a:picLocks noGrp="1" noChangeAspect="1"/>
          </p:cNvPicPr>
          <p:nvPr>
            <p:ph idx="1"/>
          </p:nvPr>
        </p:nvPicPr>
        <p:blipFill>
          <a:blip r:embed="rId2"/>
          <a:srcRect l="-10610" r="-10610"/>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indi.jpg"/>
          <p:cNvPicPr>
            <a:picLocks noGrp="1" noChangeAspect="1"/>
          </p:cNvPicPr>
          <p:nvPr>
            <p:ph idx="1"/>
          </p:nvPr>
        </p:nvPicPr>
        <p:blipFill>
          <a:blip r:embed="rId2"/>
          <a:srcRect l="-22732" r="-22732"/>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16.jpg"/>
          <p:cNvPicPr>
            <a:picLocks noGrp="1" noChangeAspect="1"/>
          </p:cNvPicPr>
          <p:nvPr>
            <p:ph idx="1"/>
          </p:nvPr>
        </p:nvPicPr>
        <p:blipFill>
          <a:blip r:embed="rId2"/>
          <a:srcRect l="-10610" r="-10610"/>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inajamespaco.jpg"/>
          <p:cNvPicPr>
            <a:picLocks noGrp="1" noChangeAspect="1"/>
          </p:cNvPicPr>
          <p:nvPr>
            <p:ph idx="1"/>
          </p:nvPr>
        </p:nvPicPr>
        <p:blipFill>
          <a:blip r:embed="rId2"/>
          <a:srcRect l="-14635" r="-14635"/>
          <a:stretch>
            <a:fillRect/>
          </a:stretch>
        </p:blipFill>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CRPD – What is it?</a:t>
            </a:r>
            <a:endParaRPr lang="en-US" dirty="0"/>
          </a:p>
        </p:txBody>
      </p:sp>
      <p:sp>
        <p:nvSpPr>
          <p:cNvPr id="3" name="Content Placeholder 2"/>
          <p:cNvSpPr>
            <a:spLocks noGrp="1"/>
          </p:cNvSpPr>
          <p:nvPr>
            <p:ph idx="1"/>
          </p:nvPr>
        </p:nvSpPr>
        <p:spPr/>
        <p:txBody>
          <a:bodyPr/>
          <a:lstStyle/>
          <a:p>
            <a:r>
              <a:rPr lang="en-US" dirty="0" smtClean="0"/>
              <a:t>Convention on the Rights of Persons with Disabilities</a:t>
            </a:r>
          </a:p>
          <a:p>
            <a:r>
              <a:rPr lang="en-US" dirty="0" smtClean="0"/>
              <a:t>Human rights treaty</a:t>
            </a:r>
          </a:p>
          <a:p>
            <a:r>
              <a:rPr lang="en-US" dirty="0" smtClean="0"/>
              <a:t>International law</a:t>
            </a:r>
          </a:p>
          <a:p>
            <a:r>
              <a:rPr lang="en-US" dirty="0" smtClean="0"/>
              <a:t>U.S. has signed but not ratified – must not undermine but not yet legally bound</a:t>
            </a:r>
          </a:p>
          <a:p>
            <a:r>
              <a:rPr lang="en-US" dirty="0" smtClean="0"/>
              <a:t>119 countries have ratified, including Canada and almost all Latin America</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huaibcopy.jpg"/>
          <p:cNvPicPr>
            <a:picLocks noGrp="1" noChangeAspect="1"/>
          </p:cNvPicPr>
          <p:nvPr>
            <p:ph idx="1"/>
          </p:nvPr>
        </p:nvPicPr>
        <p:blipFill>
          <a:blip r:embed="rId2"/>
          <a:srcRect l="-22732" r="-22732"/>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ames4.jpg"/>
          <p:cNvPicPr>
            <a:picLocks noGrp="1" noChangeAspect="1"/>
          </p:cNvPicPr>
          <p:nvPr>
            <p:ph idx="1"/>
          </p:nvPr>
        </p:nvPicPr>
        <p:blipFill>
          <a:blip r:embed="rId2"/>
          <a:srcRect l="-22732" r="-22732"/>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12.jpg"/>
          <p:cNvPicPr>
            <a:picLocks noGrp="1" noChangeAspect="1"/>
          </p:cNvPicPr>
          <p:nvPr>
            <p:ph idx="1"/>
          </p:nvPr>
        </p:nvPicPr>
        <p:blipFill>
          <a:blip r:embed="rId2"/>
          <a:srcRect l="-10610" r="-10610"/>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ebe3.jpg"/>
          <p:cNvPicPr>
            <a:picLocks noGrp="1" noChangeAspect="1"/>
          </p:cNvPicPr>
          <p:nvPr>
            <p:ph idx="1"/>
          </p:nvPr>
        </p:nvPicPr>
        <p:blipFill>
          <a:blip r:embed="rId2"/>
          <a:srcRect l="-22732" r="-22732"/>
          <a:stretch>
            <a:fillRect/>
          </a:stretch>
        </p:blipFill>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famandacopy.jpg"/>
          <p:cNvPicPr>
            <a:picLocks noGrp="1" noChangeAspect="1"/>
          </p:cNvPicPr>
          <p:nvPr>
            <p:ph idx="1"/>
          </p:nvPr>
        </p:nvPicPr>
        <p:blipFill>
          <a:blip r:embed="rId2"/>
          <a:srcRect l="-22732" r="-22732"/>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irstentina1.jpg"/>
          <p:cNvPicPr>
            <a:picLocks noGrp="1" noChangeAspect="1"/>
          </p:cNvPicPr>
          <p:nvPr>
            <p:ph idx="1"/>
          </p:nvPr>
        </p:nvPicPr>
        <p:blipFill>
          <a:blip r:embed="rId2"/>
          <a:srcRect l="-22732" r="-22732"/>
          <a:stretch>
            <a:fillRect/>
          </a:stretch>
        </p:blipFill>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23.jpg"/>
          <p:cNvPicPr>
            <a:picLocks noGrp="1" noChangeAspect="1"/>
          </p:cNvPicPr>
          <p:nvPr>
            <p:ph idx="1"/>
          </p:nvPr>
        </p:nvPicPr>
        <p:blipFill>
          <a:blip r:embed="rId2"/>
          <a:srcRect l="-10610" r="-10610"/>
          <a:stretch>
            <a:fillRect/>
          </a:stretch>
        </p:blipFill>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11.jpg"/>
          <p:cNvPicPr>
            <a:picLocks noGrp="1" noChangeAspect="1"/>
          </p:cNvPicPr>
          <p:nvPr>
            <p:ph idx="1"/>
          </p:nvPr>
        </p:nvPicPr>
        <p:blipFill>
          <a:blip r:embed="rId2"/>
          <a:srcRect l="-10610" r="-10610"/>
          <a:stretch>
            <a:fillRect/>
          </a:stretch>
        </p:blipFill>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07.jpg"/>
          <p:cNvPicPr>
            <a:picLocks noGrp="1" noChangeAspect="1"/>
          </p:cNvPicPr>
          <p:nvPr>
            <p:ph idx="1"/>
          </p:nvPr>
        </p:nvPicPr>
        <p:blipFill>
          <a:blip r:embed="rId2"/>
          <a:srcRect l="-10610" r="-10610"/>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04.jpg"/>
          <p:cNvPicPr>
            <a:picLocks noGrp="1" noChangeAspect="1"/>
          </p:cNvPicPr>
          <p:nvPr>
            <p:ph idx="1"/>
          </p:nvPr>
        </p:nvPicPr>
        <p:blipFill>
          <a:blip r:embed="rId2"/>
          <a:srcRect l="-10610" r="-10610"/>
          <a:stretch>
            <a:fillRect/>
          </a:stretch>
        </p:blipFill>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International Law and </a:t>
            </a:r>
            <a:br>
              <a:rPr lang="en-US" dirty="0" smtClean="0"/>
            </a:br>
            <a:r>
              <a:rPr lang="en-US" dirty="0" smtClean="0"/>
              <a:t>Human Rights</a:t>
            </a:r>
            <a:endParaRPr lang="en-US" dirty="0"/>
          </a:p>
        </p:txBody>
      </p:sp>
      <p:sp>
        <p:nvSpPr>
          <p:cNvPr id="3" name="Content Placeholder 2"/>
          <p:cNvSpPr>
            <a:spLocks noGrp="1"/>
          </p:cNvSpPr>
          <p:nvPr>
            <p:ph idx="1"/>
          </p:nvPr>
        </p:nvSpPr>
        <p:spPr/>
        <p:txBody>
          <a:bodyPr/>
          <a:lstStyle/>
          <a:p>
            <a:r>
              <a:rPr lang="en-US" dirty="0" smtClean="0"/>
              <a:t>CRPD came from the grass roots and from governments</a:t>
            </a:r>
          </a:p>
          <a:p>
            <a:r>
              <a:rPr lang="en-US" dirty="0" smtClean="0"/>
              <a:t>Our movement started out being “for human rights and against psychiatric oppression”</a:t>
            </a:r>
          </a:p>
          <a:p>
            <a:r>
              <a:rPr lang="en-US" dirty="0" smtClean="0"/>
              <a:t>Historic documents</a:t>
            </a:r>
          </a:p>
          <a:p>
            <a:pPr lvl="1"/>
            <a:r>
              <a:rPr lang="en-US" dirty="0" smtClean="0"/>
              <a:t>10</a:t>
            </a:r>
            <a:r>
              <a:rPr lang="en-US" baseline="30000" dirty="0" smtClean="0"/>
              <a:t>th</a:t>
            </a:r>
            <a:r>
              <a:rPr lang="en-US" dirty="0" smtClean="0"/>
              <a:t> International Conference Principles 1982</a:t>
            </a:r>
          </a:p>
          <a:p>
            <a:pPr lvl="1"/>
            <a:r>
              <a:rPr lang="en-US" dirty="0" smtClean="0"/>
              <a:t>NCD From Privileges to Rights 2000</a:t>
            </a:r>
          </a:p>
          <a:p>
            <a:pPr lvl="1"/>
            <a:r>
              <a:rPr lang="en-US" dirty="0" smtClean="0"/>
              <a:t>WNUSP Human Rights Position Paper 2001</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18.jpg"/>
          <p:cNvPicPr>
            <a:picLocks noGrp="1" noChangeAspect="1"/>
          </p:cNvPicPr>
          <p:nvPr>
            <p:ph idx="1"/>
          </p:nvPr>
        </p:nvPicPr>
        <p:blipFill>
          <a:blip r:embed="rId2"/>
          <a:srcRect l="-10610" r="-10610"/>
          <a:stretch>
            <a:fillRect/>
          </a:stretch>
        </p:blipFill>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WG0024.jpg"/>
          <p:cNvPicPr>
            <a:picLocks noGrp="1" noChangeAspect="1"/>
          </p:cNvPicPr>
          <p:nvPr>
            <p:ph idx="1"/>
          </p:nvPr>
        </p:nvPicPr>
        <p:blipFill>
          <a:blip r:embed="rId2"/>
          <a:srcRect l="-10610" r="-10610"/>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Translating into Human Rights</a:t>
            </a:r>
            <a:endParaRPr lang="en-US" dirty="0"/>
          </a:p>
        </p:txBody>
      </p:sp>
      <p:sp>
        <p:nvSpPr>
          <p:cNvPr id="3" name="Content Placeholder 2"/>
          <p:cNvSpPr>
            <a:spLocks noGrp="1"/>
          </p:cNvSpPr>
          <p:nvPr>
            <p:ph idx="1"/>
          </p:nvPr>
        </p:nvSpPr>
        <p:spPr/>
        <p:txBody>
          <a:bodyPr>
            <a:normAutofit/>
          </a:bodyPr>
          <a:lstStyle/>
          <a:p>
            <a:r>
              <a:rPr lang="en-US" dirty="0" smtClean="0"/>
              <a:t>Principles in CRPD</a:t>
            </a:r>
          </a:p>
          <a:p>
            <a:pPr lvl="1"/>
            <a:r>
              <a:rPr lang="en-US" dirty="0" smtClean="0"/>
              <a:t>Non-discrimination</a:t>
            </a:r>
          </a:p>
          <a:p>
            <a:pPr lvl="1"/>
            <a:r>
              <a:rPr lang="en-US" dirty="0" smtClean="0"/>
              <a:t>Individual autonomy and freedom to make one’s own choices</a:t>
            </a:r>
          </a:p>
          <a:p>
            <a:pPr lvl="1"/>
            <a:r>
              <a:rPr lang="en-US" dirty="0" smtClean="0"/>
              <a:t>Acceptance of </a:t>
            </a:r>
            <a:r>
              <a:rPr lang="en-US" dirty="0" smtClean="0"/>
              <a:t>diversity</a:t>
            </a:r>
          </a:p>
          <a:p>
            <a:r>
              <a:rPr lang="en-US" dirty="0" smtClean="0"/>
              <a:t>Holistic</a:t>
            </a:r>
            <a:r>
              <a:rPr lang="en-US" dirty="0" smtClean="0"/>
              <a:t>: every article is written in a way that we can find ourselves included</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Translating Into Human Rights 2</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No incarceration = </a:t>
            </a:r>
          </a:p>
          <a:p>
            <a:pPr>
              <a:buNone/>
            </a:pPr>
            <a:r>
              <a:rPr lang="en-US" dirty="0" smtClean="0"/>
              <a:t>	</a:t>
            </a:r>
            <a:r>
              <a:rPr lang="en-US" dirty="0" smtClean="0"/>
              <a:t>Right </a:t>
            </a:r>
            <a:r>
              <a:rPr lang="en-US" dirty="0" smtClean="0"/>
              <a:t>to liberty</a:t>
            </a:r>
            <a:r>
              <a:rPr lang="en-US" dirty="0" smtClean="0"/>
              <a:t> without discrimination, no </a:t>
            </a:r>
            <a:r>
              <a:rPr lang="en-US" dirty="0" smtClean="0"/>
              <a:t>deprivation of liberty based on disability (Art 14)</a:t>
            </a:r>
            <a:endParaRPr lang="en-US" dirty="0" smtClean="0"/>
          </a:p>
          <a:p>
            <a:r>
              <a:rPr lang="en-US" dirty="0" smtClean="0"/>
              <a:t>No forced intervention = </a:t>
            </a:r>
          </a:p>
          <a:p>
            <a:pPr>
              <a:buNone/>
            </a:pPr>
            <a:r>
              <a:rPr lang="en-US" dirty="0" smtClean="0"/>
              <a:t>	</a:t>
            </a:r>
            <a:r>
              <a:rPr lang="en-US" dirty="0" smtClean="0"/>
              <a:t>Forced </a:t>
            </a:r>
            <a:r>
              <a:rPr lang="en-US" dirty="0" smtClean="0"/>
              <a:t>intervention to correct a disability is torture – Free and informed consent – Respect for physical and mental integrity </a:t>
            </a:r>
          </a:p>
          <a:p>
            <a:pPr>
              <a:buNone/>
            </a:pPr>
            <a:r>
              <a:rPr lang="en-US" dirty="0" smtClean="0"/>
              <a:t>	(Arts 15, 17 and 25)</a:t>
            </a:r>
          </a:p>
          <a:p>
            <a:pPr lvl="1"/>
            <a:r>
              <a:rPr lang="en-US" dirty="0" smtClean="0"/>
              <a:t>No exceptions</a:t>
            </a:r>
          </a:p>
          <a:p>
            <a:pPr lvl="1"/>
            <a:r>
              <a:rPr lang="en-US" dirty="0" smtClean="0"/>
              <a:t>Torture standard</a:t>
            </a:r>
            <a:r>
              <a:rPr lang="en-US" dirty="0" smtClean="0"/>
              <a:t> not in CRPD text </a:t>
            </a:r>
            <a:r>
              <a:rPr lang="en-US" dirty="0" smtClean="0"/>
              <a:t>but</a:t>
            </a:r>
            <a:r>
              <a:rPr lang="en-US" dirty="0" smtClean="0"/>
              <a:t> </a:t>
            </a:r>
            <a:r>
              <a:rPr lang="en-US" dirty="0" smtClean="0"/>
              <a:t>adopted by</a:t>
            </a:r>
            <a:r>
              <a:rPr lang="en-US" dirty="0" smtClean="0"/>
              <a:t> Special </a:t>
            </a:r>
            <a:r>
              <a:rPr lang="en-US" dirty="0" err="1" smtClean="0"/>
              <a:t>Rapporteur</a:t>
            </a:r>
            <a:r>
              <a:rPr lang="en-US" dirty="0" smtClean="0"/>
              <a:t> on Torture</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Translating into Human Rights</a:t>
            </a:r>
            <a:r>
              <a:rPr lang="en-US" dirty="0" smtClean="0"/>
              <a:t> 3</a:t>
            </a:r>
            <a:endParaRPr lang="en-US" dirty="0"/>
          </a:p>
        </p:txBody>
      </p:sp>
      <p:sp>
        <p:nvSpPr>
          <p:cNvPr id="3" name="Content Placeholder 2"/>
          <p:cNvSpPr>
            <a:spLocks noGrp="1"/>
          </p:cNvSpPr>
          <p:nvPr>
            <p:ph idx="1"/>
          </p:nvPr>
        </p:nvSpPr>
        <p:spPr/>
        <p:txBody>
          <a:bodyPr>
            <a:normAutofit/>
          </a:bodyPr>
          <a:lstStyle/>
          <a:p>
            <a:r>
              <a:rPr lang="en-US" dirty="0" smtClean="0"/>
              <a:t>Full legal rights with no discrimination = </a:t>
            </a:r>
          </a:p>
          <a:p>
            <a:pPr>
              <a:buNone/>
            </a:pPr>
            <a:r>
              <a:rPr lang="en-US" dirty="0" smtClean="0"/>
              <a:t>	</a:t>
            </a:r>
            <a:r>
              <a:rPr lang="en-US" dirty="0" smtClean="0"/>
              <a:t>Equal </a:t>
            </a:r>
            <a:r>
              <a:rPr lang="en-US" dirty="0" smtClean="0"/>
              <a:t>legal capacity to make decisions in all aspects of life – Obligation to abolish discriminatory laws –</a:t>
            </a:r>
            <a:r>
              <a:rPr lang="en-US" dirty="0" smtClean="0"/>
              <a:t> </a:t>
            </a:r>
            <a:r>
              <a:rPr lang="en-US" dirty="0" smtClean="0"/>
              <a:t>Right to vote, be a parent, etc., </a:t>
            </a:r>
            <a:r>
              <a:rPr lang="en-US" dirty="0" smtClean="0"/>
              <a:t>all </a:t>
            </a:r>
            <a:r>
              <a:rPr lang="en-US" dirty="0" smtClean="0"/>
              <a:t>articles “on an equal basis with others”/ “without discrimination based on disability</a:t>
            </a:r>
            <a:r>
              <a:rPr lang="en-US" dirty="0" smtClean="0"/>
              <a:t>” </a:t>
            </a:r>
            <a:endParaRPr lang="en-US" dirty="0" smtClean="0"/>
          </a:p>
          <a:p>
            <a:pPr>
              <a:buNone/>
            </a:pPr>
            <a:r>
              <a:rPr lang="en-US" dirty="0" smtClean="0"/>
              <a:t>	(Art 2, 3, 4, 5, 12, etc.)</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Translating into Human Rights</a:t>
            </a:r>
            <a:r>
              <a:rPr lang="en-US" dirty="0" smtClean="0"/>
              <a:t> 4</a:t>
            </a:r>
            <a:endParaRPr lang="en-US" dirty="0"/>
          </a:p>
        </p:txBody>
      </p:sp>
      <p:sp>
        <p:nvSpPr>
          <p:cNvPr id="3" name="Content Placeholder 2"/>
          <p:cNvSpPr>
            <a:spLocks noGrp="1"/>
          </p:cNvSpPr>
          <p:nvPr>
            <p:ph idx="1"/>
          </p:nvPr>
        </p:nvSpPr>
        <p:spPr/>
        <p:txBody>
          <a:bodyPr/>
          <a:lstStyle/>
          <a:p>
            <a:r>
              <a:rPr lang="en-US" dirty="0" smtClean="0"/>
              <a:t>No contingent services =</a:t>
            </a:r>
          </a:p>
          <a:p>
            <a:pPr>
              <a:buNone/>
            </a:pPr>
            <a:r>
              <a:rPr lang="en-US" dirty="0" smtClean="0"/>
              <a:t>	Right </a:t>
            </a:r>
            <a:r>
              <a:rPr lang="en-US" dirty="0" smtClean="0"/>
              <a:t>to health, adequate standard of living, peer support and other services etc. – as human rights (Art 25, 26, 28 etc.)</a:t>
            </a:r>
          </a:p>
          <a:p>
            <a:pPr lvl="1"/>
            <a:r>
              <a:rPr lang="en-US" dirty="0" smtClean="0"/>
              <a:t>Support for legal capacity that respects the person’s will and preferences – Support to live in community and opportunity to choose where and with whom to live – Right to privacy – Etc. </a:t>
            </a:r>
          </a:p>
          <a:p>
            <a:pPr lvl="1">
              <a:buNone/>
            </a:pPr>
            <a:r>
              <a:rPr lang="en-US" dirty="0" smtClean="0"/>
              <a:t>	(Art 12, 19, 22)</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Did We Do?</a:t>
            </a:r>
            <a:endParaRPr lang="en-US" dirty="0"/>
          </a:p>
        </p:txBody>
      </p:sp>
      <p:sp>
        <p:nvSpPr>
          <p:cNvPr id="5" name="Content Placeholder 4"/>
          <p:cNvSpPr>
            <a:spLocks noGrp="1"/>
          </p:cNvSpPr>
          <p:nvPr>
            <p:ph idx="1"/>
          </p:nvPr>
        </p:nvSpPr>
        <p:spPr/>
        <p:txBody>
          <a:bodyPr>
            <a:normAutofit lnSpcReduction="10000"/>
          </a:bodyPr>
          <a:lstStyle/>
          <a:p>
            <a:r>
              <a:rPr lang="en-US" dirty="0" smtClean="0"/>
              <a:t>1) We speak for ourselves and reject anybody else's attempt to speak for us.  ✔</a:t>
            </a:r>
          </a:p>
          <a:p>
            <a:r>
              <a:rPr lang="en-US" dirty="0" smtClean="0"/>
              <a:t>2) The MI principles have to be overruled.  ✔</a:t>
            </a:r>
          </a:p>
          <a:p>
            <a:r>
              <a:rPr lang="en-US" dirty="0" smtClean="0"/>
              <a:t>3) Psychiatric disability should not be singled out.  ✔</a:t>
            </a:r>
          </a:p>
          <a:p>
            <a:r>
              <a:rPr lang="en-US" dirty="0" smtClean="0"/>
              <a:t>4) Our core issues are no incarceration, no forced intervention in the name of treatment, full legal and human rights with no discrimination, no contingent services. ✔</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User/Survivor Participation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Over 25 people from every region of the world and 14 countries came to UN</a:t>
            </a:r>
          </a:p>
          <a:p>
            <a:r>
              <a:rPr lang="en-US" dirty="0" smtClean="0"/>
              <a:t>Many others supported via email discussions</a:t>
            </a:r>
          </a:p>
          <a:p>
            <a:r>
              <a:rPr lang="en-US" dirty="0" smtClean="0"/>
              <a:t>Mainly WNUSP, also </a:t>
            </a:r>
            <a:r>
              <a:rPr lang="en-US" dirty="0" err="1" smtClean="0"/>
              <a:t>MindFreedom</a:t>
            </a:r>
            <a:r>
              <a:rPr lang="en-US" dirty="0" smtClean="0"/>
              <a:t> and local/national organizations, government delegations</a:t>
            </a:r>
          </a:p>
          <a:p>
            <a:r>
              <a:rPr lang="en-US" dirty="0" smtClean="0"/>
              <a:t>International Disability Caucus </a:t>
            </a:r>
            <a:r>
              <a:rPr lang="en-US" dirty="0" smtClean="0"/>
              <a:t>steering committee</a:t>
            </a:r>
          </a:p>
          <a:p>
            <a:r>
              <a:rPr lang="en-US" dirty="0" smtClean="0"/>
              <a:t>Some contributed ideas and strategy, others personal stories, informal lobbying</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 by Tom Olin 8</a:t>
            </a:r>
            <a:r>
              <a:rPr lang="en-US" baseline="30000" dirty="0" smtClean="0"/>
              <a:t>th</a:t>
            </a:r>
            <a:r>
              <a:rPr lang="en-US" dirty="0" smtClean="0"/>
              <a:t> Meeting</a:t>
            </a:r>
            <a:endParaRPr lang="en-US" dirty="0"/>
          </a:p>
        </p:txBody>
      </p:sp>
      <p:pic>
        <p:nvPicPr>
          <p:cNvPr id="4" name="Content Placeholder 3" descr="_UN62399_-1.jpg"/>
          <p:cNvPicPr>
            <a:picLocks noGrp="1" noChangeAspect="1"/>
          </p:cNvPicPr>
          <p:nvPr>
            <p:ph idx="1"/>
          </p:nvPr>
        </p:nvPicPr>
        <p:blipFill>
          <a:blip r:embed="rId2"/>
          <a:srcRect l="-10399" r="-10399"/>
          <a:stretch>
            <a:fillRect/>
          </a:stretch>
        </p:blipFill>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1606 Tina.jpg"/>
          <p:cNvPicPr>
            <a:picLocks noGrp="1" noChangeAspect="1"/>
          </p:cNvPicPr>
          <p:nvPr>
            <p:ph idx="1"/>
          </p:nvPr>
        </p:nvPicPr>
        <p:blipFill>
          <a:blip r:embed="rId2"/>
          <a:srcRect l="-10399" r="-10399"/>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UN: the Cracked Globe</a:t>
            </a:r>
            <a:endParaRPr lang="en-US" dirty="0"/>
          </a:p>
        </p:txBody>
      </p:sp>
      <p:pic>
        <p:nvPicPr>
          <p:cNvPr id="4" name="Content Placeholder 3" descr="outsideball2.jpg"/>
          <p:cNvPicPr>
            <a:picLocks noGrp="1" noChangeAspect="1"/>
          </p:cNvPicPr>
          <p:nvPr>
            <p:ph idx="1"/>
          </p:nvPr>
        </p:nvPicPr>
        <p:blipFill>
          <a:blip r:embed="rId2"/>
          <a:srcRect l="-22732" r="-22732"/>
          <a:stretch>
            <a:fillRect/>
          </a:stretch>
        </p:blipFill>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1325 Gabor Gombos and Amita Dhanda.jpg"/>
          <p:cNvPicPr>
            <a:picLocks noGrp="1" noChangeAspect="1"/>
          </p:cNvPicPr>
          <p:nvPr>
            <p:ph idx="1"/>
          </p:nvPr>
        </p:nvPicPr>
        <p:blipFill>
          <a:blip r:embed="rId2"/>
          <a:srcRect l="-10399" r="-10399"/>
          <a:stretch>
            <a:fillRect/>
          </a:stretch>
        </p:blipFill>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821 Linda Misek-Falkoff.jpg"/>
          <p:cNvPicPr>
            <a:picLocks noGrp="1" noChangeAspect="1"/>
          </p:cNvPicPr>
          <p:nvPr>
            <p:ph idx="1"/>
          </p:nvPr>
        </p:nvPicPr>
        <p:blipFill>
          <a:blip r:embed="rId2"/>
          <a:srcRect l="-10399" r="-10399"/>
          <a:stretch>
            <a:fillRect/>
          </a:stretch>
        </p:blipFill>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803 Janet Amegatcher.jpg"/>
          <p:cNvPicPr>
            <a:picLocks noGrp="1" noChangeAspect="1"/>
          </p:cNvPicPr>
          <p:nvPr>
            <p:ph idx="1"/>
          </p:nvPr>
        </p:nvPicPr>
        <p:blipFill>
          <a:blip r:embed="rId2"/>
          <a:srcRect l="-10399" r="-10399"/>
          <a:stretch>
            <a:fillRect/>
          </a:stretch>
        </p:blipFill>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421 Chris Hansen.jpg"/>
          <p:cNvPicPr>
            <a:picLocks noGrp="1" noChangeAspect="1"/>
          </p:cNvPicPr>
          <p:nvPr>
            <p:ph idx="1"/>
          </p:nvPr>
        </p:nvPicPr>
        <p:blipFill>
          <a:blip r:embed="rId2"/>
          <a:srcRect l="-10399" r="-10399"/>
          <a:stretch>
            <a:fillRect/>
          </a:stretch>
        </p:blipFill>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315 Celia, Janet and Tina.jpg"/>
          <p:cNvPicPr>
            <a:picLocks noGrp="1" noChangeAspect="1"/>
          </p:cNvPicPr>
          <p:nvPr>
            <p:ph idx="1"/>
          </p:nvPr>
        </p:nvPicPr>
        <p:blipFill>
          <a:blip r:embed="rId2"/>
          <a:srcRect l="-10399" r="-10399"/>
          <a:stretch>
            <a:fillRect/>
          </a:stretch>
        </p:blipFill>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303 Daniel Iga.jpg"/>
          <p:cNvPicPr>
            <a:picLocks noGrp="1" noChangeAspect="1"/>
          </p:cNvPicPr>
          <p:nvPr>
            <p:ph idx="1"/>
          </p:nvPr>
        </p:nvPicPr>
        <p:blipFill>
          <a:blip r:embed="rId2"/>
          <a:srcRect l="-10399" r="-10399"/>
          <a:stretch>
            <a:fillRect/>
          </a:stretch>
        </p:blipFill>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191 John McCarthy.jpg"/>
          <p:cNvPicPr>
            <a:picLocks noGrp="1" noChangeAspect="1"/>
          </p:cNvPicPr>
          <p:nvPr>
            <p:ph idx="1"/>
          </p:nvPr>
        </p:nvPicPr>
        <p:blipFill>
          <a:blip r:embed="rId2"/>
          <a:srcRect l="-10399" r="-10399"/>
          <a:stretch>
            <a:fillRect/>
          </a:stretch>
        </p:blipFill>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619 Chris Hansen with New Zealand delegation.jpg"/>
          <p:cNvPicPr>
            <a:picLocks noGrp="1" noChangeAspect="1"/>
          </p:cNvPicPr>
          <p:nvPr>
            <p:ph idx="1"/>
          </p:nvPr>
        </p:nvPicPr>
        <p:blipFill>
          <a:blip r:embed="rId2"/>
          <a:srcRect l="-10399" r="-10399"/>
          <a:stretch>
            <a:fillRect/>
          </a:stretch>
        </p:blipFill>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1126 Elena Chavez.jpg"/>
          <p:cNvPicPr>
            <a:picLocks noGrp="1" noChangeAspect="1"/>
          </p:cNvPicPr>
          <p:nvPr>
            <p:ph idx="1"/>
          </p:nvPr>
        </p:nvPicPr>
        <p:blipFill>
          <a:blip r:embed="rId2"/>
          <a:srcRect l="-10399" r="-10399"/>
          <a:stretch>
            <a:fillRect/>
          </a:stretch>
        </p:blipFill>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1450 Kate, Gabor and Myra in Cafe.jpg"/>
          <p:cNvPicPr>
            <a:picLocks noGrp="1" noChangeAspect="1"/>
          </p:cNvPicPr>
          <p:nvPr>
            <p:ph idx="1"/>
          </p:nvPr>
        </p:nvPicPr>
        <p:blipFill>
          <a:blip r:embed="rId2"/>
          <a:srcRect l="-10399" r="-10399"/>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WNUSP Principles </a:t>
            </a:r>
            <a:r>
              <a:rPr lang="en-US" dirty="0" smtClean="0"/>
              <a:t>for </a:t>
            </a:r>
            <a:r>
              <a:rPr lang="en-US" dirty="0"/>
              <a:t>F</a:t>
            </a:r>
            <a:r>
              <a:rPr lang="en-US" dirty="0" smtClean="0"/>
              <a:t>irst </a:t>
            </a:r>
            <a:r>
              <a:rPr lang="en-US" dirty="0"/>
              <a:t>M</a:t>
            </a:r>
            <a:r>
              <a:rPr lang="en-US" dirty="0" smtClean="0"/>
              <a:t>eeting </a:t>
            </a:r>
            <a:endParaRPr lang="en-US" dirty="0"/>
          </a:p>
        </p:txBody>
      </p:sp>
      <p:sp>
        <p:nvSpPr>
          <p:cNvPr id="5" name="Content Placeholder 4"/>
          <p:cNvSpPr>
            <a:spLocks noGrp="1"/>
          </p:cNvSpPr>
          <p:nvPr>
            <p:ph idx="1"/>
          </p:nvPr>
        </p:nvSpPr>
        <p:spPr/>
        <p:txBody>
          <a:bodyPr>
            <a:normAutofit lnSpcReduction="10000"/>
          </a:bodyPr>
          <a:lstStyle/>
          <a:p>
            <a:r>
              <a:rPr lang="en-US" dirty="0" smtClean="0"/>
              <a:t>1) We speak for ourselves and reject anybody else's attempt to speak for us.  </a:t>
            </a:r>
          </a:p>
          <a:p>
            <a:r>
              <a:rPr lang="en-US" dirty="0" smtClean="0"/>
              <a:t>2) The MI principles have to be overruled.  </a:t>
            </a:r>
          </a:p>
          <a:p>
            <a:r>
              <a:rPr lang="en-US" dirty="0" smtClean="0"/>
              <a:t>3) Psychiatric disability should not be singled out.  </a:t>
            </a:r>
          </a:p>
          <a:p>
            <a:r>
              <a:rPr lang="en-US" dirty="0" smtClean="0"/>
              <a:t>4) Our core issues are no incarceration, no forced intervention in the name of treatment, full legal and human rights with no discrimination, no contingent services. </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1306 Kate and Myra.jpg"/>
          <p:cNvPicPr>
            <a:picLocks noGrp="1" noChangeAspect="1"/>
          </p:cNvPicPr>
          <p:nvPr>
            <p:ph idx="1"/>
          </p:nvPr>
        </p:nvPicPr>
        <p:blipFill>
          <a:blip r:embed="rId2"/>
          <a:srcRect l="-10399" r="-10399"/>
          <a:stretch>
            <a:fillRect/>
          </a:stretch>
        </p:blipFill>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UN60118 Tina Minkowitz and Celia Brown.jpg"/>
          <p:cNvPicPr>
            <a:picLocks noGrp="1" noChangeAspect="1"/>
          </p:cNvPicPr>
          <p:nvPr>
            <p:ph idx="1"/>
          </p:nvPr>
        </p:nvPicPr>
        <p:blipFill>
          <a:blip r:embed="rId2"/>
          <a:srcRect l="-10399" r="-10399"/>
          <a:stretch>
            <a:fillRect/>
          </a:stretch>
        </p:blipFill>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1-0178_img.jpg"/>
          <p:cNvPicPr>
            <a:picLocks noGrp="1" noChangeAspect="1"/>
          </p:cNvPicPr>
          <p:nvPr>
            <p:ph idx="1"/>
          </p:nvPr>
        </p:nvPicPr>
        <p:blipFill>
          <a:blip r:embed="rId2"/>
          <a:srcRect l="-18187" r="-18187"/>
          <a:stretch>
            <a:fillRect/>
          </a:stretch>
        </p:blipFill>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1-0177_img.jpg"/>
          <p:cNvPicPr>
            <a:picLocks noGrp="1" noChangeAspect="1"/>
          </p:cNvPicPr>
          <p:nvPr>
            <p:ph idx="1"/>
          </p:nvPr>
        </p:nvPicPr>
        <p:blipFill>
          <a:blip r:embed="rId2"/>
          <a:srcRect l="-18187" r="-18187"/>
          <a:stretch>
            <a:fillRect/>
          </a:stretch>
        </p:blipFill>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01-0169_img.jpg"/>
          <p:cNvPicPr>
            <a:picLocks noGrp="1" noChangeAspect="1"/>
          </p:cNvPicPr>
          <p:nvPr>
            <p:ph idx="1"/>
          </p:nvPr>
        </p:nvPicPr>
        <p:blipFill>
          <a:blip r:embed="rId2"/>
          <a:srcRect l="-18187" r="-18187"/>
          <a:stretch>
            <a:fillRect/>
          </a:stretch>
        </p:blipFill>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NewZealandAustraliaNGOUNphotos 013.jpg"/>
          <p:cNvPicPr>
            <a:picLocks noChangeAspect="1"/>
          </p:cNvPicPr>
          <p:nvPr/>
        </p:nvPicPr>
        <p:blipFill>
          <a:blip r:embed="rId2"/>
          <a:stretch>
            <a:fillRect/>
          </a:stretch>
        </p:blipFill>
        <p:spPr>
          <a:xfrm>
            <a:off x="2495484" y="271460"/>
            <a:ext cx="4833215" cy="644428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Disability Community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“Nothing About Us Without Us!”</a:t>
            </a:r>
          </a:p>
          <a:p>
            <a:r>
              <a:rPr lang="en-US" dirty="0" smtClean="0"/>
              <a:t>WNUSP as member of IDA</a:t>
            </a:r>
          </a:p>
          <a:p>
            <a:r>
              <a:rPr lang="en-US" dirty="0" smtClean="0"/>
              <a:t>IDC – International Disability Caucus – everyone welcome – PWD/DPO leadership – right to self-determination within disability community</a:t>
            </a:r>
          </a:p>
          <a:p>
            <a:r>
              <a:rPr lang="en-US" dirty="0" smtClean="0"/>
              <a:t>Learning about each other and synthesizing – especially on legal capacity and respect for physical and mental integrity</a:t>
            </a:r>
          </a:p>
          <a:p>
            <a:r>
              <a:rPr lang="en-US" dirty="0" smtClean="0"/>
              <a:t>Solidarity and respect – “Can the NGOs make a reservation?”</a:t>
            </a: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time went on, stake in outcome</a:t>
            </a:r>
          </a:p>
          <a:p>
            <a:r>
              <a:rPr lang="en-US" dirty="0" smtClean="0"/>
              <a:t>From “we define our rights” to “we can taste it, we want it to come through”</a:t>
            </a:r>
          </a:p>
          <a:p>
            <a:r>
              <a:rPr lang="en-US" dirty="0" smtClean="0"/>
              <a:t>Ignorance, hardball diplomacy, our own limitations</a:t>
            </a:r>
          </a:p>
          <a:p>
            <a:pPr lvl="1"/>
            <a:r>
              <a:rPr lang="en-US" dirty="0" smtClean="0"/>
              <a:t>Template for changes to services and support?  Model policies?</a:t>
            </a:r>
          </a:p>
          <a:p>
            <a:pPr lvl="1"/>
            <a:r>
              <a:rPr lang="en-US" dirty="0" smtClean="0"/>
              <a:t>Newness, seat of the pants, unexpected</a:t>
            </a:r>
          </a:p>
          <a:p>
            <a:pPr lvl="1"/>
            <a:r>
              <a:rPr lang="en-US" dirty="0" smtClean="0"/>
              <a:t>Unfunded, no administrative support</a:t>
            </a:r>
          </a:p>
          <a:p>
            <a:pPr lvl="1"/>
            <a:r>
              <a:rPr lang="en-US" dirty="0" smtClean="0"/>
              <a:t>Ignoring the obvious</a:t>
            </a:r>
          </a:p>
          <a:p>
            <a:r>
              <a:rPr lang="en-US" dirty="0" smtClean="0"/>
              <a:t>At the same time the weaknesses were strengths</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“Fools Rush In”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Innocence…. Principle…. Persistence…. “On a mission”</a:t>
            </a:r>
          </a:p>
          <a:p>
            <a:r>
              <a:rPr lang="en-US" dirty="0" smtClean="0"/>
              <a:t>We had nothing to lose – Opening to be heard, “they never stopped us”</a:t>
            </a:r>
          </a:p>
          <a:p>
            <a:r>
              <a:rPr lang="en-US" dirty="0" smtClean="0"/>
              <a:t>Unexpected support along the way</a:t>
            </a:r>
          </a:p>
          <a:p>
            <a:r>
              <a:rPr lang="en-US" dirty="0" smtClean="0"/>
              <a:t>Being heard, using human rights language and concepts, non-discrimination</a:t>
            </a:r>
          </a:p>
          <a:p>
            <a:r>
              <a:rPr lang="en-US" dirty="0" smtClean="0"/>
              <a:t>Using our own stories judiciously, letting them know us as human beings – including passion and anger</a:t>
            </a:r>
          </a:p>
          <a:p>
            <a:r>
              <a:rPr lang="en-US" dirty="0" smtClean="0"/>
              <a:t>Playing our own hardball when necessary</a:t>
            </a:r>
          </a:p>
          <a:p>
            <a:pPr lvl="1"/>
            <a:r>
              <a:rPr lang="en-US" dirty="0" smtClean="0"/>
              <a:t>“Convention NO – if it is a bad convention”</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“Fools Rush In” 2</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Knowing when to stand our ground on principle and when to compromise on wording</a:t>
            </a:r>
          </a:p>
          <a:p>
            <a:pPr lvl="1"/>
            <a:r>
              <a:rPr lang="en-US" dirty="0" smtClean="0"/>
              <a:t>“Would this allow forced intervention/incarceration/deprivation of legal capacity and autonomy?”</a:t>
            </a:r>
          </a:p>
          <a:p>
            <a:pPr lvl="1"/>
            <a:r>
              <a:rPr lang="en-US" dirty="0" smtClean="0"/>
              <a:t>“Is there a legally sound interpretation that gives us what we want?  If so, OK because human rights treaty has to be interpreted favorably to its purpose”</a:t>
            </a:r>
          </a:p>
          <a:p>
            <a:pPr lvl="1"/>
            <a:r>
              <a:rPr lang="en-US" dirty="0" smtClean="0"/>
              <a:t>“Not whether you love it, whether you can live with it”</a:t>
            </a:r>
          </a:p>
          <a:p>
            <a:pPr>
              <a:buNone/>
            </a:pPr>
            <a:endParaRPr lang="en-US" dirty="0" smtClean="0"/>
          </a:p>
          <a:p>
            <a:r>
              <a:rPr lang="en-US" dirty="0" smtClean="0"/>
              <a:t>Turning defeat into victory: removing the legal capacity footnote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these Core Issues?</a:t>
            </a:r>
            <a:endParaRPr lang="en-US" dirty="0"/>
          </a:p>
        </p:txBody>
      </p:sp>
      <p:sp>
        <p:nvSpPr>
          <p:cNvPr id="3" name="Content Placeholder 2"/>
          <p:cNvSpPr>
            <a:spLocks noGrp="1"/>
          </p:cNvSpPr>
          <p:nvPr>
            <p:ph idx="1"/>
          </p:nvPr>
        </p:nvSpPr>
        <p:spPr/>
        <p:txBody>
          <a:bodyPr>
            <a:normAutofit/>
          </a:bodyPr>
          <a:lstStyle/>
          <a:p>
            <a:r>
              <a:rPr lang="en-US" dirty="0" smtClean="0"/>
              <a:t>No incarceration – If they have us locked up, they can do anything including forced drugging, restraint, electroshock etc.</a:t>
            </a:r>
          </a:p>
          <a:p>
            <a:r>
              <a:rPr lang="en-US" dirty="0" smtClean="0"/>
              <a:t>No forced intervention in the name of treatment – Forced drugging, etc. are acts of violence – “if it’s force, it’s not treatment”</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we tell the truth about our lives, the world splits open”</a:t>
            </a:r>
            <a:endParaRPr lang="en-US" dirty="0"/>
          </a:p>
        </p:txBody>
      </p:sp>
      <p:pic>
        <p:nvPicPr>
          <p:cNvPr id="3" name="Picture 2" descr="outsideball1.jpg"/>
          <p:cNvPicPr>
            <a:picLocks noChangeAspect="1"/>
          </p:cNvPicPr>
          <p:nvPr/>
        </p:nvPicPr>
        <p:blipFill>
          <a:blip r:embed="rId2"/>
          <a:stretch>
            <a:fillRect/>
          </a:stretch>
        </p:blipFill>
        <p:spPr>
          <a:xfrm>
            <a:off x="1279626" y="1638674"/>
            <a:ext cx="6524159" cy="521932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Speaking at Adoption Ceremony </a:t>
            </a:r>
            <a:br>
              <a:rPr lang="en-US" dirty="0" smtClean="0"/>
            </a:br>
            <a:r>
              <a:rPr lang="en-US" dirty="0" smtClean="0"/>
              <a:t>in General Assembly</a:t>
            </a:r>
            <a:endParaRPr lang="en-US" dirty="0"/>
          </a:p>
        </p:txBody>
      </p:sp>
      <p:pic>
        <p:nvPicPr>
          <p:cNvPr id="5" name="Picture 4" descr="134807.jpg"/>
          <p:cNvPicPr>
            <a:picLocks noChangeAspect="1"/>
          </p:cNvPicPr>
          <p:nvPr/>
        </p:nvPicPr>
        <p:blipFill>
          <a:blip r:embed="rId2"/>
          <a:stretch>
            <a:fillRect/>
          </a:stretch>
        </p:blipFill>
        <p:spPr>
          <a:xfrm>
            <a:off x="1830388" y="2045645"/>
            <a:ext cx="5143500" cy="3429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MG_7078.jpg"/>
          <p:cNvPicPr>
            <a:picLocks noChangeAspect="1"/>
          </p:cNvPicPr>
          <p:nvPr/>
        </p:nvPicPr>
        <p:blipFill>
          <a:blip r:embed="rId2"/>
          <a:stretch>
            <a:fillRect/>
          </a:stretch>
        </p:blipFill>
        <p:spPr>
          <a:xfrm>
            <a:off x="962145" y="1417638"/>
            <a:ext cx="7083994" cy="5312994"/>
          </a:xfrm>
          <a:prstGeom prst="rect">
            <a:avLst/>
          </a:prstGeom>
        </p:spPr>
      </p:pic>
      <p:sp>
        <p:nvSpPr>
          <p:cNvPr id="6" name="Title 5"/>
          <p:cNvSpPr>
            <a:spLocks noGrp="1"/>
          </p:cNvSpPr>
          <p:nvPr>
            <p:ph type="title"/>
          </p:nvPr>
        </p:nvSpPr>
        <p:spPr/>
        <p:txBody>
          <a:bodyPr/>
          <a:lstStyle/>
          <a:p>
            <a:r>
              <a:rPr lang="en-US" smtClean="0"/>
              <a:t>Celebrating Entry Into Force</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Securing the Interpretation</a:t>
            </a:r>
            <a:endParaRPr lang="en-US" dirty="0"/>
          </a:p>
        </p:txBody>
      </p:sp>
      <p:sp>
        <p:nvSpPr>
          <p:cNvPr id="3" name="Content Placeholder 2"/>
          <p:cNvSpPr>
            <a:spLocks noGrp="1"/>
          </p:cNvSpPr>
          <p:nvPr>
            <p:ph idx="1"/>
          </p:nvPr>
        </p:nvSpPr>
        <p:spPr/>
        <p:txBody>
          <a:bodyPr>
            <a:normAutofit lnSpcReduction="10000"/>
          </a:bodyPr>
          <a:lstStyle/>
          <a:p>
            <a:r>
              <a:rPr lang="en-US" dirty="0" smtClean="0"/>
              <a:t>UN Secretariat, “supersedes MI Principles”</a:t>
            </a:r>
          </a:p>
          <a:p>
            <a:r>
              <a:rPr lang="en-US" dirty="0" smtClean="0"/>
              <a:t>Office of the High Commissioner for Human Rights guidance </a:t>
            </a:r>
            <a:r>
              <a:rPr lang="en-US" dirty="0" smtClean="0"/>
              <a:t>documents – Thematic Study – Info Note on Detention - others</a:t>
            </a:r>
          </a:p>
          <a:p>
            <a:pPr lvl="1"/>
            <a:r>
              <a:rPr lang="en-US" dirty="0" smtClean="0"/>
              <a:t>Psychiatric incarceration based on “danger to self or others” violates CRPD and UDHR</a:t>
            </a:r>
            <a:endParaRPr lang="en-US" dirty="0" smtClean="0"/>
          </a:p>
          <a:p>
            <a:pPr lvl="1"/>
            <a:r>
              <a:rPr lang="en-US" dirty="0" smtClean="0"/>
              <a:t>Abolish guardianship </a:t>
            </a:r>
            <a:r>
              <a:rPr lang="en-US" dirty="0" smtClean="0"/>
              <a:t>and other substituted decision-making, ONLY support and not substitution</a:t>
            </a:r>
          </a:p>
          <a:p>
            <a:pPr lvl="1"/>
            <a:r>
              <a:rPr lang="en-US" dirty="0" smtClean="0"/>
              <a:t>Abolish insanity defense</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Securing the Interpretation 2</a:t>
            </a:r>
            <a:endParaRPr lang="en-US" dirty="0"/>
          </a:p>
        </p:txBody>
      </p:sp>
      <p:sp>
        <p:nvSpPr>
          <p:cNvPr id="3" name="Content Placeholder 2"/>
          <p:cNvSpPr>
            <a:spLocks noGrp="1"/>
          </p:cNvSpPr>
          <p:nvPr>
            <p:ph idx="1"/>
          </p:nvPr>
        </p:nvSpPr>
        <p:spPr/>
        <p:txBody>
          <a:bodyPr>
            <a:normAutofit lnSpcReduction="10000"/>
          </a:bodyPr>
          <a:lstStyle/>
          <a:p>
            <a:r>
              <a:rPr lang="en-US" dirty="0" smtClean="0"/>
              <a:t>Special </a:t>
            </a:r>
            <a:r>
              <a:rPr lang="en-US" dirty="0" err="1" smtClean="0"/>
              <a:t>Rapporteur</a:t>
            </a:r>
            <a:r>
              <a:rPr lang="en-US" dirty="0" smtClean="0"/>
              <a:t> on Torture</a:t>
            </a:r>
          </a:p>
          <a:p>
            <a:pPr lvl="1"/>
            <a:r>
              <a:rPr lang="en-US" dirty="0" smtClean="0"/>
              <a:t>Forced electroshock and forced psychiatric drugging “for treatment of a mental condition</a:t>
            </a:r>
            <a:r>
              <a:rPr lang="en-US" dirty="0" smtClean="0"/>
              <a:t>” can amount to </a:t>
            </a:r>
            <a:r>
              <a:rPr lang="en-US" dirty="0" smtClean="0"/>
              <a:t>torture and ill-</a:t>
            </a:r>
            <a:r>
              <a:rPr lang="en-US" dirty="0" smtClean="0"/>
              <a:t>treatment</a:t>
            </a:r>
          </a:p>
          <a:p>
            <a:pPr lvl="1"/>
            <a:r>
              <a:rPr lang="en-US" dirty="0" smtClean="0"/>
              <a:t>“</a:t>
            </a:r>
            <a:r>
              <a:rPr lang="en-US" dirty="0" smtClean="0"/>
              <a:t>Notwithstanding the ‘good intentions’ of health professionals</a:t>
            </a:r>
            <a:r>
              <a:rPr lang="en-US" dirty="0" smtClean="0"/>
              <a:t>”</a:t>
            </a:r>
            <a:r>
              <a:rPr lang="en-US" dirty="0" smtClean="0"/>
              <a:t> </a:t>
            </a:r>
          </a:p>
          <a:p>
            <a:pPr lvl="1"/>
            <a:r>
              <a:rPr lang="en-US" dirty="0" smtClean="0"/>
              <a:t>“Reasons based on discrimination</a:t>
            </a:r>
            <a:r>
              <a:rPr lang="en-US" dirty="0" smtClean="0"/>
              <a:t>”</a:t>
            </a:r>
          </a:p>
          <a:p>
            <a:pPr lvl="1"/>
            <a:r>
              <a:rPr lang="en-US" dirty="0" smtClean="0"/>
              <a:t>“</a:t>
            </a:r>
            <a:r>
              <a:rPr lang="en-US" dirty="0" smtClean="0"/>
              <a:t>Aimed at correcting or alleviating a </a:t>
            </a:r>
            <a:r>
              <a:rPr lang="en-US" dirty="0" smtClean="0"/>
              <a:t>disability”</a:t>
            </a:r>
          </a:p>
          <a:p>
            <a:pPr lvl="1"/>
            <a:r>
              <a:rPr lang="en-US" dirty="0" smtClean="0"/>
              <a:t>“Free and informed consent of the person concerned</a:t>
            </a:r>
            <a:r>
              <a:rPr lang="en-US" dirty="0" smtClean="0"/>
              <a:t>”</a:t>
            </a:r>
            <a:endParaRPr lang="en-US" dirty="0" smtClean="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Securing the Interpretation 3</a:t>
            </a:r>
            <a:endParaRPr lang="en-US" dirty="0"/>
          </a:p>
        </p:txBody>
      </p:sp>
      <p:sp>
        <p:nvSpPr>
          <p:cNvPr id="3" name="Content Placeholder 2"/>
          <p:cNvSpPr>
            <a:spLocks noGrp="1"/>
          </p:cNvSpPr>
          <p:nvPr>
            <p:ph idx="1"/>
          </p:nvPr>
        </p:nvSpPr>
        <p:spPr/>
        <p:txBody>
          <a:bodyPr>
            <a:normAutofit lnSpcReduction="10000"/>
          </a:bodyPr>
          <a:lstStyle/>
          <a:p>
            <a:r>
              <a:rPr lang="en-US" dirty="0" smtClean="0"/>
              <a:t>Committee on the Rights of Persons with Disabilities</a:t>
            </a:r>
          </a:p>
          <a:p>
            <a:pPr lvl="1"/>
            <a:r>
              <a:rPr lang="en-US" dirty="0" smtClean="0"/>
              <a:t>“Replace substituted decision-making regimes with supported decision-making, which respects the person’s autonomy, will and preferences”</a:t>
            </a:r>
          </a:p>
          <a:p>
            <a:pPr lvl="1"/>
            <a:r>
              <a:rPr lang="en-US" dirty="0" smtClean="0"/>
              <a:t>“Ensure that mental health services are based on free and informed consent of the person concerned”</a:t>
            </a:r>
          </a:p>
          <a:p>
            <a:pPr lvl="1"/>
            <a:r>
              <a:rPr lang="en-US" dirty="0" smtClean="0"/>
              <a:t>Forcible drugging with </a:t>
            </a:r>
            <a:r>
              <a:rPr lang="en-US" dirty="0" err="1" smtClean="0"/>
              <a:t>neuroleptics</a:t>
            </a:r>
            <a:r>
              <a:rPr lang="en-US" dirty="0" smtClean="0"/>
              <a:t> breaches obligations relating to torture/ill-treatment</a:t>
            </a:r>
          </a:p>
          <a:p>
            <a:pPr lvl="1"/>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Carrying it Forward</a:t>
            </a:r>
            <a:endParaRPr lang="en-US" dirty="0"/>
          </a:p>
        </p:txBody>
      </p:sp>
      <p:sp>
        <p:nvSpPr>
          <p:cNvPr id="3" name="Content Placeholder 2"/>
          <p:cNvSpPr>
            <a:spLocks noGrp="1"/>
          </p:cNvSpPr>
          <p:nvPr>
            <p:ph idx="1"/>
          </p:nvPr>
        </p:nvSpPr>
        <p:spPr/>
        <p:txBody>
          <a:bodyPr>
            <a:normAutofit/>
          </a:bodyPr>
          <a:lstStyle/>
          <a:p>
            <a:r>
              <a:rPr lang="en-US" dirty="0" smtClean="0"/>
              <a:t>Center for the Human Rights of Users and Survivors of Psychiatry – established 2009</a:t>
            </a:r>
          </a:p>
          <a:p>
            <a:pPr lvl="1"/>
            <a:r>
              <a:rPr lang="en-US" dirty="0" smtClean="0"/>
              <a:t>U.S. – United Nations – International cooperation</a:t>
            </a:r>
          </a:p>
          <a:p>
            <a:pPr lvl="1"/>
            <a:r>
              <a:rPr lang="en-US" dirty="0" smtClean="0"/>
              <a:t>Securing the interpretation – Law reform – Human rights monitoring and enforcement – Human rights education – Extending the analysis (prison issues, rights of older persons)</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CHRUSP mission and website</a:t>
            </a:r>
            <a:endParaRPr lang="en-US" dirty="0"/>
          </a:p>
        </p:txBody>
      </p:sp>
      <p:sp>
        <p:nvSpPr>
          <p:cNvPr id="3" name="Content Placeholder 2"/>
          <p:cNvSpPr>
            <a:spLocks noGrp="1"/>
          </p:cNvSpPr>
          <p:nvPr>
            <p:ph idx="1"/>
          </p:nvPr>
        </p:nvSpPr>
        <p:spPr/>
        <p:txBody>
          <a:bodyPr>
            <a:normAutofit fontScale="92500"/>
          </a:bodyPr>
          <a:lstStyle/>
          <a:p>
            <a:r>
              <a:rPr lang="en-US" dirty="0" smtClean="0">
                <a:hlinkClick r:id="rId2"/>
              </a:rPr>
              <a:t>www.chrusp.org</a:t>
            </a:r>
            <a:endParaRPr lang="en-US" dirty="0" smtClean="0"/>
          </a:p>
          <a:p>
            <a:pPr lvl="1"/>
            <a:r>
              <a:rPr lang="en-US" dirty="0" smtClean="0"/>
              <a:t>The Center for the Human Rights of Users and Survivors of Psychiatry (CHRUSP) provides strategic leadership in human rights advocacy, implementation and monitoring relevant to people experiencing madness, mental health problems or trauma. </a:t>
            </a:r>
          </a:p>
          <a:p>
            <a:pPr lvl="1"/>
            <a:r>
              <a:rPr lang="en-US" dirty="0" smtClean="0"/>
              <a:t>In particular, CHRUSP works for full legal capacity for all, an end to forced drugging, forced electroshock and psychiatric incarceration, and for support that respects individual integrity and free will. </a:t>
            </a:r>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CRPD Conference of States Parties</a:t>
            </a:r>
            <a:endParaRPr lang="en-US" dirty="0"/>
          </a:p>
        </p:txBody>
      </p:sp>
      <p:pic>
        <p:nvPicPr>
          <p:cNvPr id="4" name="Content Placeholder 3" descr="New York 2010 039.jpg"/>
          <p:cNvPicPr>
            <a:picLocks noGrp="1" noChangeAspect="1"/>
          </p:cNvPicPr>
          <p:nvPr>
            <p:ph idx="1"/>
          </p:nvPr>
        </p:nvPicPr>
        <p:blipFill>
          <a:blip r:embed="rId2"/>
          <a:srcRect l="-18187" r="-18187"/>
          <a:stretch>
            <a:fillRect/>
          </a:stretch>
        </p:blipFill>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CHRUSP/WNUSP </a:t>
            </a:r>
            <a:r>
              <a:rPr lang="en-US" dirty="0" smtClean="0"/>
              <a:t>Side Event MH, Criminal Justice and Trauma</a:t>
            </a:r>
            <a:endParaRPr lang="en-US" dirty="0"/>
          </a:p>
        </p:txBody>
      </p:sp>
      <p:pic>
        <p:nvPicPr>
          <p:cNvPr id="5" name="Content Placeholder 4" descr="IMG_1953.JPG"/>
          <p:cNvPicPr>
            <a:picLocks noGrp="1" noChangeAspect="1"/>
          </p:cNvPicPr>
          <p:nvPr>
            <p:ph idx="1"/>
          </p:nvPr>
        </p:nvPicPr>
        <p:blipFill>
          <a:blip r:embed="rId2"/>
          <a:srcRect l="-18187" r="-18187"/>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these Core Issues? 2</a:t>
            </a:r>
            <a:endParaRPr lang="en-US" dirty="0"/>
          </a:p>
        </p:txBody>
      </p:sp>
      <p:sp>
        <p:nvSpPr>
          <p:cNvPr id="3" name="Content Placeholder 2"/>
          <p:cNvSpPr>
            <a:spLocks noGrp="1"/>
          </p:cNvSpPr>
          <p:nvPr>
            <p:ph idx="1"/>
          </p:nvPr>
        </p:nvSpPr>
        <p:spPr/>
        <p:txBody>
          <a:bodyPr>
            <a:normAutofit fontScale="92500"/>
          </a:bodyPr>
          <a:lstStyle/>
          <a:p>
            <a:r>
              <a:rPr lang="en-US" dirty="0" smtClean="0"/>
              <a:t>Full legal and human rights with no discrimination – No guardianship, representative payee, other legal inferiority – No discrimination in work, housing etc. </a:t>
            </a:r>
          </a:p>
          <a:p>
            <a:r>
              <a:rPr lang="en-US" dirty="0" smtClean="0"/>
              <a:t>No contingent services – Housing is a human right, health care is a human right – these rights belong to the individual and you can’t be made to choose between one right and another (such as privacy, or refusing unwanted treatment)</a:t>
            </a:r>
          </a:p>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UN Discussion on Legal Capacity</a:t>
            </a:r>
            <a:endParaRPr lang="en-US" dirty="0"/>
          </a:p>
        </p:txBody>
      </p:sp>
      <p:pic>
        <p:nvPicPr>
          <p:cNvPr id="4" name="Content Placeholder 3" descr="DSC03216.JPG"/>
          <p:cNvPicPr>
            <a:picLocks noGrp="1" noChangeAspect="1"/>
          </p:cNvPicPr>
          <p:nvPr>
            <p:ph idx="1"/>
          </p:nvPr>
        </p:nvPicPr>
        <p:blipFill>
          <a:blip r:embed="rId2"/>
          <a:srcRect l="-18187" r="-18187"/>
          <a:stretch>
            <a:fillRect/>
          </a:stretch>
        </p:blipFill>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in Australia</a:t>
            </a:r>
            <a:endParaRPr lang="en-US" dirty="0"/>
          </a:p>
        </p:txBody>
      </p:sp>
      <p:pic>
        <p:nvPicPr>
          <p:cNvPr id="4" name="Content Placeholder 3" descr="Tina Speaks.BMP"/>
          <p:cNvPicPr>
            <a:picLocks noGrp="1" noChangeAspect="1"/>
          </p:cNvPicPr>
          <p:nvPr>
            <p:ph idx="1"/>
          </p:nvPr>
        </p:nvPicPr>
        <p:blipFill>
          <a:blip r:embed="rId2"/>
          <a:srcRect l="-18187" r="-18187"/>
          <a:stretch>
            <a:fillRect/>
          </a:stretch>
        </p:blipFill>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Obama Signing CRPD for U.S.</a:t>
            </a:r>
            <a:endParaRPr lang="en-US" dirty="0"/>
          </a:p>
        </p:txBody>
      </p:sp>
      <p:pic>
        <p:nvPicPr>
          <p:cNvPr id="4" name="Content Placeholder 3" descr="DSC02713.JPG"/>
          <p:cNvPicPr>
            <a:picLocks noGrp="1" noChangeAspect="1"/>
          </p:cNvPicPr>
          <p:nvPr>
            <p:ph idx="1"/>
          </p:nvPr>
        </p:nvPicPr>
        <p:blipFill>
          <a:blip r:embed="rId2"/>
          <a:srcRect l="-18187" r="-18187"/>
          <a:stretch>
            <a:fillRect/>
          </a:stretch>
        </p:blipFill>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a:bodyPr>
          <a:lstStyle/>
          <a:p>
            <a:r>
              <a:rPr lang="en-US" dirty="0" smtClean="0"/>
              <a:t>Campaign to Repeal Mental Health Laws</a:t>
            </a:r>
          </a:p>
          <a:p>
            <a:pPr>
              <a:buNone/>
            </a:pPr>
            <a:r>
              <a:rPr lang="en-US" dirty="0" smtClean="0"/>
              <a:t>	(laws that allow inpatient and outpatient commitment and forced interventions)</a:t>
            </a:r>
          </a:p>
          <a:p>
            <a:pPr lvl="1"/>
            <a:r>
              <a:rPr lang="en-US" dirty="0" smtClean="0"/>
              <a:t>Repeal by state legislature</a:t>
            </a:r>
          </a:p>
          <a:p>
            <a:pPr lvl="1"/>
            <a:r>
              <a:rPr lang="en-US" dirty="0" smtClean="0"/>
              <a:t>Federal law prohibiting incarceration/forced interventions</a:t>
            </a:r>
          </a:p>
          <a:p>
            <a:pPr lvl="1"/>
            <a:r>
              <a:rPr lang="en-US" dirty="0" smtClean="0"/>
              <a:t>Constitutional/ADA lawsuits</a:t>
            </a:r>
          </a:p>
          <a:p>
            <a:pPr lvl="1"/>
            <a:r>
              <a:rPr lang="en-US" dirty="0" smtClean="0">
                <a:hlinkClick r:id="rId2"/>
              </a:rPr>
              <a:t>http://repealmentalhealthlaws.org</a:t>
            </a:r>
            <a:r>
              <a:rPr lang="en-US" dirty="0" smtClean="0"/>
              <a:t> </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2</a:t>
            </a:r>
            <a:endParaRPr lang="en-US" dirty="0"/>
          </a:p>
        </p:txBody>
      </p:sp>
      <p:sp>
        <p:nvSpPr>
          <p:cNvPr id="3" name="Content Placeholder 2"/>
          <p:cNvSpPr>
            <a:spLocks noGrp="1"/>
          </p:cNvSpPr>
          <p:nvPr>
            <p:ph idx="1"/>
          </p:nvPr>
        </p:nvSpPr>
        <p:spPr/>
        <p:txBody>
          <a:bodyPr>
            <a:normAutofit/>
          </a:bodyPr>
          <a:lstStyle/>
          <a:p>
            <a:r>
              <a:rPr lang="en-US" dirty="0" smtClean="0"/>
              <a:t>Law reform – legal capacity</a:t>
            </a:r>
          </a:p>
          <a:p>
            <a:pPr lvl="1"/>
            <a:r>
              <a:rPr lang="en-US" dirty="0" smtClean="0"/>
              <a:t>Includes right to make decisions about mental health services, and repeal of MH laws</a:t>
            </a:r>
          </a:p>
          <a:p>
            <a:pPr lvl="1"/>
            <a:r>
              <a:rPr lang="en-US" dirty="0" smtClean="0"/>
              <a:t>Also, abolition of guardianship, representative payee etc.</a:t>
            </a:r>
          </a:p>
          <a:p>
            <a:pPr lvl="1"/>
            <a:r>
              <a:rPr lang="en-US" dirty="0" smtClean="0"/>
              <a:t>Repeal of other discriminatory laws</a:t>
            </a:r>
          </a:p>
          <a:p>
            <a:r>
              <a:rPr lang="en-US" dirty="0" smtClean="0"/>
              <a:t>U.S. CRPD ratification, objecting to reservations, understandings and declarations</a:t>
            </a:r>
          </a:p>
          <a:p>
            <a:pPr lvl="1"/>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3</a:t>
            </a:r>
            <a:endParaRPr lang="en-US" dirty="0"/>
          </a:p>
        </p:txBody>
      </p:sp>
      <p:sp>
        <p:nvSpPr>
          <p:cNvPr id="3" name="Content Placeholder 2"/>
          <p:cNvSpPr>
            <a:spLocks noGrp="1"/>
          </p:cNvSpPr>
          <p:nvPr>
            <p:ph idx="1"/>
          </p:nvPr>
        </p:nvSpPr>
        <p:spPr/>
        <p:txBody>
          <a:bodyPr/>
          <a:lstStyle/>
          <a:p>
            <a:r>
              <a:rPr lang="en-US" dirty="0" smtClean="0"/>
              <a:t>Shadow reporting – human rights monitoring</a:t>
            </a:r>
          </a:p>
          <a:p>
            <a:pPr lvl="1"/>
            <a:r>
              <a:rPr lang="en-US" dirty="0" smtClean="0"/>
              <a:t>Reinforces advocacy</a:t>
            </a:r>
          </a:p>
          <a:p>
            <a:pPr lvl="1"/>
            <a:r>
              <a:rPr lang="en-US" dirty="0" smtClean="0"/>
              <a:t>Bring reports to United Nations – ask Expert Committees or Special </a:t>
            </a:r>
            <a:r>
              <a:rPr lang="en-US" dirty="0" err="1" smtClean="0"/>
              <a:t>Rapporteur</a:t>
            </a:r>
            <a:r>
              <a:rPr lang="en-US" dirty="0" smtClean="0"/>
              <a:t> to issue recommendations</a:t>
            </a:r>
          </a:p>
          <a:p>
            <a:pPr lvl="1"/>
            <a:r>
              <a:rPr lang="en-US" dirty="0" smtClean="0"/>
              <a:t>International Covenant on Civil and Political Rights, Convention Against Torture, Convention on Elimination of All Forms of Racial Discrimination</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4</a:t>
            </a:r>
            <a:endParaRPr lang="en-US" dirty="0"/>
          </a:p>
        </p:txBody>
      </p:sp>
      <p:sp>
        <p:nvSpPr>
          <p:cNvPr id="3" name="Content Placeholder 2"/>
          <p:cNvSpPr>
            <a:spLocks noGrp="1"/>
          </p:cNvSpPr>
          <p:nvPr>
            <p:ph idx="1"/>
          </p:nvPr>
        </p:nvSpPr>
        <p:spPr/>
        <p:txBody>
          <a:bodyPr>
            <a:normAutofit fontScale="92500"/>
          </a:bodyPr>
          <a:lstStyle/>
          <a:p>
            <a:r>
              <a:rPr lang="en-US" dirty="0" smtClean="0"/>
              <a:t>Truth and Reconciliation/ Reparations Approach?</a:t>
            </a:r>
          </a:p>
          <a:p>
            <a:pPr lvl="1"/>
            <a:r>
              <a:rPr lang="en-US" dirty="0" smtClean="0"/>
              <a:t>All stakeholders to the table</a:t>
            </a:r>
          </a:p>
          <a:p>
            <a:pPr lvl="1"/>
            <a:r>
              <a:rPr lang="en-US" dirty="0" smtClean="0"/>
              <a:t>Acknowledge CRPD standards as basis – abolish incarceration, forced interventions, removal of decision-making capacity</a:t>
            </a:r>
          </a:p>
          <a:p>
            <a:pPr lvl="1"/>
            <a:r>
              <a:rPr lang="en-US" dirty="0" smtClean="0"/>
              <a:t>Commitment to full implementation</a:t>
            </a:r>
          </a:p>
          <a:p>
            <a:pPr lvl="1"/>
            <a:r>
              <a:rPr lang="en-US" dirty="0" smtClean="0"/>
              <a:t>Those who participated in forced practices disclose and make apology</a:t>
            </a:r>
          </a:p>
          <a:p>
            <a:pPr lvl="1"/>
            <a:r>
              <a:rPr lang="en-US" dirty="0" smtClean="0"/>
              <a:t>Victim-oriented, come forward and tell stories, assistance to </a:t>
            </a:r>
            <a:r>
              <a:rPr lang="en-US" smtClean="0"/>
              <a:t>rebuild lives</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Become Involved!</a:t>
            </a:r>
            <a:endParaRPr lang="en-US" dirty="0"/>
          </a:p>
        </p:txBody>
      </p:sp>
      <p:sp>
        <p:nvSpPr>
          <p:cNvPr id="3" name="Content Placeholder 2"/>
          <p:cNvSpPr>
            <a:spLocks noGrp="1"/>
          </p:cNvSpPr>
          <p:nvPr>
            <p:ph idx="1"/>
          </p:nvPr>
        </p:nvSpPr>
        <p:spPr/>
        <p:txBody>
          <a:bodyPr/>
          <a:lstStyle/>
          <a:p>
            <a:r>
              <a:rPr lang="en-US" dirty="0" smtClean="0"/>
              <a:t>Need strategic thinkers, lobbyists, organizers, demonstrations, story tellers, artists, etc.</a:t>
            </a:r>
          </a:p>
          <a:p>
            <a:r>
              <a:rPr lang="en-US" dirty="0" smtClean="0"/>
              <a:t>Challenges now are different</a:t>
            </a:r>
          </a:p>
          <a:p>
            <a:r>
              <a:rPr lang="en-US" dirty="0" smtClean="0"/>
              <a:t>Law reform/repeal is key – legal inferiority is both stigma and discrimination</a:t>
            </a:r>
          </a:p>
          <a:p>
            <a:r>
              <a:rPr lang="en-US" dirty="0" smtClean="0"/>
              <a:t>We KNOW how to do alternatives</a:t>
            </a:r>
          </a:p>
          <a:p>
            <a:r>
              <a:rPr lang="en-US" dirty="0" smtClean="0"/>
              <a:t>Legislators want to know: how many of you?</a:t>
            </a:r>
          </a:p>
          <a:p>
            <a:r>
              <a:rPr lang="en-US" dirty="0" smtClean="0"/>
              <a:t>Determination – Dedication – Persuasion </a:t>
            </a:r>
          </a:p>
          <a:p>
            <a:endParaRPr lang="en-US" dirty="0" smtClean="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Learn/Work with CHRUSP</a:t>
            </a:r>
            <a:endParaRPr lang="en-US" dirty="0"/>
          </a:p>
        </p:txBody>
      </p:sp>
      <p:sp>
        <p:nvSpPr>
          <p:cNvPr id="3" name="Content Placeholder 2"/>
          <p:cNvSpPr>
            <a:spLocks noGrp="1"/>
          </p:cNvSpPr>
          <p:nvPr>
            <p:ph idx="1"/>
          </p:nvPr>
        </p:nvSpPr>
        <p:spPr/>
        <p:txBody>
          <a:bodyPr/>
          <a:lstStyle/>
          <a:p>
            <a:r>
              <a:rPr lang="en-US" dirty="0" smtClean="0"/>
              <a:t>Repealing Mental Health Laws</a:t>
            </a:r>
          </a:p>
          <a:p>
            <a:r>
              <a:rPr lang="en-US" dirty="0" smtClean="0"/>
              <a:t>Shadow Reporting</a:t>
            </a:r>
          </a:p>
          <a:p>
            <a:r>
              <a:rPr lang="en-US" dirty="0" smtClean="0"/>
              <a:t>Legal Capacity law/policy reform</a:t>
            </a:r>
          </a:p>
          <a:p>
            <a:r>
              <a:rPr lang="en-US" dirty="0" smtClean="0"/>
              <a:t>Training calls (free)</a:t>
            </a:r>
          </a:p>
          <a:p>
            <a:r>
              <a:rPr lang="en-US" dirty="0" smtClean="0"/>
              <a:t>Intensive training (can be tailored to your organization’s needs)</a:t>
            </a:r>
          </a:p>
          <a:p>
            <a:r>
              <a:rPr lang="en-US" dirty="0" smtClean="0"/>
              <a:t>Study groups and extensive training – can be planned for future</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2"/>
              </a:rPr>
              <a:t>www.chrusp.org</a:t>
            </a:r>
            <a:endParaRPr lang="en-US" dirty="0" smtClean="0">
              <a:hlinkClick r:id="rId3"/>
            </a:endParaRPr>
          </a:p>
          <a:p>
            <a:r>
              <a:rPr lang="en-US" dirty="0" smtClean="0">
                <a:hlinkClick r:id="rId3"/>
              </a:rPr>
              <a:t>www.wnusp.net</a:t>
            </a:r>
            <a:endParaRPr lang="en-US" dirty="0" smtClean="0"/>
          </a:p>
          <a:p>
            <a:r>
              <a:rPr lang="en-US" dirty="0" smtClean="0">
                <a:hlinkClick r:id="rId4"/>
              </a:rPr>
              <a:t>www.un.org/disabilities</a:t>
            </a:r>
            <a:endParaRPr lang="en-US" dirty="0" smtClean="0"/>
          </a:p>
          <a:p>
            <a:r>
              <a:rPr lang="en-US" dirty="0" smtClean="0">
                <a:hlinkClick r:id="rId5"/>
              </a:rPr>
              <a:t>www.ohchr.org/EN/Issues/Disability/Pages/DisabilityIndex.aspx</a:t>
            </a:r>
            <a:r>
              <a:rPr lang="en-US" dirty="0" smtClean="0"/>
              <a:t> </a:t>
            </a:r>
          </a:p>
          <a:p>
            <a:r>
              <a:rPr lang="en-US" dirty="0" smtClean="0">
                <a:hlinkClick r:id="rId6"/>
              </a:rPr>
              <a:t>repealmentalhealthlaws.org</a:t>
            </a:r>
            <a:r>
              <a:rPr lang="en-US" dirty="0" smtClean="0"/>
              <a:t>   </a:t>
            </a:r>
          </a:p>
          <a:p>
            <a:r>
              <a:rPr lang="en-US" dirty="0" err="1" smtClean="0"/>
              <a:t>Facebook</a:t>
            </a:r>
            <a:r>
              <a:rPr lang="en-US" dirty="0" smtClean="0"/>
              <a:t> CHRUSP and RMHL</a:t>
            </a:r>
          </a:p>
          <a:p>
            <a:r>
              <a:rPr lang="en-US" dirty="0" smtClean="0">
                <a:hlinkClick r:id="rId7"/>
              </a:rPr>
              <a:t>tminkowitz@earthlink.net</a:t>
            </a:r>
            <a:r>
              <a:rPr lang="en-US" dirty="0" smtClean="0"/>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Pre-1</a:t>
            </a:r>
            <a:r>
              <a:rPr lang="en-US" baseline="30000" dirty="0" smtClean="0"/>
              <a:t>st</a:t>
            </a:r>
            <a:r>
              <a:rPr lang="en-US" dirty="0" smtClean="0"/>
              <a:t> meeting in Mexico City</a:t>
            </a:r>
          </a:p>
          <a:p>
            <a:r>
              <a:rPr lang="en-US" dirty="0" smtClean="0"/>
              <a:t>1</a:t>
            </a:r>
            <a:r>
              <a:rPr lang="en-US" baseline="30000" dirty="0" smtClean="0"/>
              <a:t>st</a:t>
            </a:r>
            <a:r>
              <a:rPr lang="en-US" dirty="0" smtClean="0"/>
              <a:t> and 2</a:t>
            </a:r>
            <a:r>
              <a:rPr lang="en-US" baseline="30000" dirty="0" smtClean="0"/>
              <a:t>nd</a:t>
            </a:r>
            <a:r>
              <a:rPr lang="en-US" dirty="0" smtClean="0"/>
              <a:t> meetings – deciding to create a treaty – accepting proposals of “elements”</a:t>
            </a:r>
          </a:p>
          <a:p>
            <a:r>
              <a:rPr lang="en-US" dirty="0" smtClean="0"/>
              <a:t>Working Group January 2004 – making a single draft text</a:t>
            </a:r>
          </a:p>
          <a:p>
            <a:r>
              <a:rPr lang="en-US" dirty="0" smtClean="0"/>
              <a:t>3</a:t>
            </a:r>
            <a:r>
              <a:rPr lang="en-US" baseline="30000" dirty="0" smtClean="0"/>
              <a:t>rd</a:t>
            </a:r>
            <a:r>
              <a:rPr lang="en-US" dirty="0" smtClean="0"/>
              <a:t> and 4</a:t>
            </a:r>
            <a:r>
              <a:rPr lang="en-US" baseline="30000" dirty="0" smtClean="0"/>
              <a:t>th</a:t>
            </a:r>
            <a:r>
              <a:rPr lang="en-US" dirty="0" smtClean="0"/>
              <a:t> meetings – commenting on text</a:t>
            </a:r>
          </a:p>
          <a:p>
            <a:r>
              <a:rPr lang="en-US" dirty="0" smtClean="0"/>
              <a:t>5</a:t>
            </a:r>
            <a:r>
              <a:rPr lang="en-US" baseline="30000" dirty="0" smtClean="0"/>
              <a:t>th</a:t>
            </a:r>
            <a:r>
              <a:rPr lang="en-US" dirty="0" smtClean="0"/>
              <a:t>, 6</a:t>
            </a:r>
            <a:r>
              <a:rPr lang="en-US" baseline="30000" dirty="0" smtClean="0"/>
              <a:t>th</a:t>
            </a:r>
            <a:r>
              <a:rPr lang="en-US" dirty="0" smtClean="0"/>
              <a:t>, 7</a:t>
            </a:r>
            <a:r>
              <a:rPr lang="en-US" baseline="30000" dirty="0" smtClean="0"/>
              <a:t>th</a:t>
            </a:r>
            <a:r>
              <a:rPr lang="en-US" dirty="0" smtClean="0"/>
              <a:t> and 8</a:t>
            </a:r>
            <a:r>
              <a:rPr lang="en-US" baseline="30000" dirty="0" smtClean="0"/>
              <a:t>th</a:t>
            </a:r>
            <a:r>
              <a:rPr lang="en-US" dirty="0" smtClean="0"/>
              <a:t> meetings – negotiating to final version</a:t>
            </a:r>
          </a:p>
          <a:p>
            <a:r>
              <a:rPr lang="en-US" dirty="0" smtClean="0"/>
              <a:t>December 2006 – cleaning up the text, adoption by UN General Assembly</a:t>
            </a:r>
          </a:p>
          <a:p>
            <a:r>
              <a:rPr lang="en-US" dirty="0" smtClean="0"/>
              <a:t>May 2007 open for signature, 2008 entry into force</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Writing the Convention </a:t>
            </a:r>
            <a:br>
              <a:rPr lang="en-US" dirty="0" smtClean="0"/>
            </a:br>
            <a:r>
              <a:rPr lang="en-US" dirty="0" smtClean="0"/>
              <a:t>Photos by Diana Signe Kline</a:t>
            </a:r>
            <a:endParaRPr lang="en-US" dirty="0"/>
          </a:p>
        </p:txBody>
      </p:sp>
      <p:pic>
        <p:nvPicPr>
          <p:cNvPr id="4" name="Content Placeholder 3" descr="sign5.jpg"/>
          <p:cNvPicPr>
            <a:picLocks noGrp="1" noChangeAspect="1"/>
          </p:cNvPicPr>
          <p:nvPr>
            <p:ph idx="1"/>
          </p:nvPr>
        </p:nvPicPr>
        <p:blipFill>
          <a:blip r:embed="rId2"/>
          <a:srcRect l="-22732" r="-22732"/>
          <a:stretch>
            <a:fillRect/>
          </a:stretch>
        </p:blip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430</TotalTime>
  <Words>1916</Words>
  <Application>Microsoft Macintosh PowerPoint</Application>
  <PresentationFormat>On-screen Show (4:3)</PresentationFormat>
  <Paragraphs>185</Paragraphs>
  <Slides>79</Slides>
  <Notes>0</Notes>
  <HiddenSlides>0</HiddenSlides>
  <MMClips>0</MMClips>
  <ScaleCrop>false</ScaleCrop>
  <HeadingPairs>
    <vt:vector size="4" baseType="variant">
      <vt:variant>
        <vt:lpstr>Design Template</vt:lpstr>
      </vt:variant>
      <vt:variant>
        <vt:i4>1</vt:i4>
      </vt:variant>
      <vt:variant>
        <vt:lpstr>Slide Titles</vt:lpstr>
      </vt:variant>
      <vt:variant>
        <vt:i4>79</vt:i4>
      </vt:variant>
    </vt:vector>
  </HeadingPairs>
  <TitlesOfParts>
    <vt:vector size="80" baseType="lpstr">
      <vt:lpstr>Office Theme</vt:lpstr>
      <vt:lpstr>Convention on the Rights of Persons with Disabilities –  How We Got It, How We Got There, Where We’re Going From Here</vt:lpstr>
      <vt:lpstr>CRPD – What is it?</vt:lpstr>
      <vt:lpstr>International Law and  Human Rights</vt:lpstr>
      <vt:lpstr>At UN: the Cracked Globe</vt:lpstr>
      <vt:lpstr>WNUSP Principles for First Meeting </vt:lpstr>
      <vt:lpstr>Why these Core Issues?</vt:lpstr>
      <vt:lpstr>Why these Core Issues? 2</vt:lpstr>
      <vt:lpstr>The Process</vt:lpstr>
      <vt:lpstr>Writing the Convention  Photos by Diana Signe Kline</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Translating into Human Rights</vt:lpstr>
      <vt:lpstr>Translating Into Human Rights 2</vt:lpstr>
      <vt:lpstr>Translating into Human Rights 3</vt:lpstr>
      <vt:lpstr>Translating into Human Rights 4</vt:lpstr>
      <vt:lpstr>How Did We Do?</vt:lpstr>
      <vt:lpstr>User/Survivor Participation</vt:lpstr>
      <vt:lpstr>Photos by Tom Olin 8th Meeting</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Disability Community</vt:lpstr>
      <vt:lpstr>Challenges</vt:lpstr>
      <vt:lpstr>“Fools Rush In”</vt:lpstr>
      <vt:lpstr>“Fools Rush In” 2</vt:lpstr>
      <vt:lpstr>“when we tell the truth about our lives, the world splits open”</vt:lpstr>
      <vt:lpstr>Speaking at Adoption Ceremony  in General Assembly</vt:lpstr>
      <vt:lpstr>Celebrating Entry Into Force</vt:lpstr>
      <vt:lpstr>Securing the Interpretation</vt:lpstr>
      <vt:lpstr>Securing the Interpretation 2</vt:lpstr>
      <vt:lpstr>Securing the Interpretation 3</vt:lpstr>
      <vt:lpstr>Carrying it Forward</vt:lpstr>
      <vt:lpstr>CHRUSP mission and website</vt:lpstr>
      <vt:lpstr>CRPD Conference of States Parties</vt:lpstr>
      <vt:lpstr>CHRUSP/WNUSP Side Event MH, Criminal Justice and Trauma</vt:lpstr>
      <vt:lpstr>At UN Discussion on Legal Capacity</vt:lpstr>
      <vt:lpstr>Speaking in Australia</vt:lpstr>
      <vt:lpstr>Obama Signing CRPD for U.S.</vt:lpstr>
      <vt:lpstr>Next Steps</vt:lpstr>
      <vt:lpstr>Next Steps 2</vt:lpstr>
      <vt:lpstr>Next Steps 3</vt:lpstr>
      <vt:lpstr>Next Steps 4</vt:lpstr>
      <vt:lpstr>Become Involved!</vt:lpstr>
      <vt:lpstr>Learn/Work with CHRUSP</vt:lpstr>
      <vt:lpstr>For more information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Tina and Others at the UN  Writing and Negotiating the  Disability Convention</dc:title>
  <dc:creator>Tina Minkowitz</dc:creator>
  <cp:lastModifiedBy>Tina Minkowitz</cp:lastModifiedBy>
  <cp:revision>7</cp:revision>
  <dcterms:created xsi:type="dcterms:W3CDTF">2012-09-20T11:06:55Z</dcterms:created>
  <dcterms:modified xsi:type="dcterms:W3CDTF">2012-09-20T11:28:15Z</dcterms:modified>
</cp:coreProperties>
</file>