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84" r:id="rId4"/>
    <p:sldId id="257" r:id="rId5"/>
    <p:sldId id="258" r:id="rId6"/>
    <p:sldId id="259" r:id="rId7"/>
    <p:sldId id="260" r:id="rId8"/>
    <p:sldId id="261" r:id="rId9"/>
    <p:sldId id="264" r:id="rId10"/>
    <p:sldId id="262" r:id="rId11"/>
    <p:sldId id="285" r:id="rId12"/>
    <p:sldId id="265" r:id="rId13"/>
    <p:sldId id="266" r:id="rId14"/>
    <p:sldId id="267" r:id="rId15"/>
    <p:sldId id="268" r:id="rId16"/>
    <p:sldId id="269" r:id="rId17"/>
    <p:sldId id="270" r:id="rId18"/>
    <p:sldId id="272" r:id="rId19"/>
    <p:sldId id="276" r:id="rId20"/>
    <p:sldId id="286" r:id="rId21"/>
    <p:sldId id="275" r:id="rId22"/>
    <p:sldId id="281" r:id="rId23"/>
    <p:sldId id="271" r:id="rId24"/>
    <p:sldId id="273" r:id="rId25"/>
    <p:sldId id="274" r:id="rId26"/>
    <p:sldId id="287" r:id="rId27"/>
    <p:sldId id="280"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111" d="100"/>
          <a:sy n="111" d="100"/>
        </p:scale>
        <p:origin x="63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3288A-0439-4E40-9637-3EBF5D88E4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_tradnl"/>
          </a:p>
        </p:txBody>
      </p:sp>
      <p:sp>
        <p:nvSpPr>
          <p:cNvPr id="3" name="Subtitle 2">
            <a:extLst>
              <a:ext uri="{FF2B5EF4-FFF2-40B4-BE49-F238E27FC236}">
                <a16:creationId xmlns:a16="http://schemas.microsoft.com/office/drawing/2014/main" id="{2AD9BFA4-6D46-AC43-AA20-B4F30FE889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_tradnl"/>
          </a:p>
        </p:txBody>
      </p:sp>
      <p:sp>
        <p:nvSpPr>
          <p:cNvPr id="4" name="Date Placeholder 3">
            <a:extLst>
              <a:ext uri="{FF2B5EF4-FFF2-40B4-BE49-F238E27FC236}">
                <a16:creationId xmlns:a16="http://schemas.microsoft.com/office/drawing/2014/main" id="{7570C0B7-B552-3445-9EA2-CC4B315D62EA}"/>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5" name="Footer Placeholder 4">
            <a:extLst>
              <a:ext uri="{FF2B5EF4-FFF2-40B4-BE49-F238E27FC236}">
                <a16:creationId xmlns:a16="http://schemas.microsoft.com/office/drawing/2014/main" id="{350719B9-B33F-3B49-AF42-E02BD6D9CB25}"/>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1A5335D6-3A3D-834B-86C1-EAF2856E4EEB}"/>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152053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CD23-F481-0441-A896-99D4B2C9BC80}"/>
              </a:ext>
            </a:extLst>
          </p:cNvPr>
          <p:cNvSpPr>
            <a:spLocks noGrp="1"/>
          </p:cNvSpPr>
          <p:nvPr>
            <p:ph type="title"/>
          </p:nvPr>
        </p:nvSpPr>
        <p:spPr/>
        <p:txBody>
          <a:bodyPr/>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EB96B621-620C-0847-92B4-D414D72D9B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92955C8B-346E-8447-851E-7124FD9F8069}"/>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5" name="Footer Placeholder 4">
            <a:extLst>
              <a:ext uri="{FF2B5EF4-FFF2-40B4-BE49-F238E27FC236}">
                <a16:creationId xmlns:a16="http://schemas.microsoft.com/office/drawing/2014/main" id="{20307738-3AA2-F949-92A3-113DEE60D744}"/>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56F73D71-6474-034B-8AEF-E7D07229B16C}"/>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2168422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768851-6E81-7C41-B9B8-2D11623419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2C2E5217-DA49-9940-84BB-C29C89C978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DCB51842-4610-B14B-8F26-0133393F363C}"/>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5" name="Footer Placeholder 4">
            <a:extLst>
              <a:ext uri="{FF2B5EF4-FFF2-40B4-BE49-F238E27FC236}">
                <a16:creationId xmlns:a16="http://schemas.microsoft.com/office/drawing/2014/main" id="{AA9021B1-BB42-5E4F-AD20-C28CF85B717C}"/>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0BFBA4BE-7AC8-E749-96C3-2F43CD590CD1}"/>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4047828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EC709-D18B-4643-98AC-E6C37A66E306}"/>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E4476DAE-A242-D642-B691-34A34C7AE6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CE176D02-6B16-094C-8000-D82A6A767748}"/>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5" name="Footer Placeholder 4">
            <a:extLst>
              <a:ext uri="{FF2B5EF4-FFF2-40B4-BE49-F238E27FC236}">
                <a16:creationId xmlns:a16="http://schemas.microsoft.com/office/drawing/2014/main" id="{5D610CDE-6991-804D-9251-A76A0EE1406A}"/>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E6A154C6-BBCA-434B-8057-CD86F6152213}"/>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110687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AEF4B-0AA5-584B-895F-EF4D148CB7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60E9CC7D-5F34-794C-A0CC-18775C33B1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25FB59-A2BC-1342-9665-BD0CD6BC3F42}"/>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5" name="Footer Placeholder 4">
            <a:extLst>
              <a:ext uri="{FF2B5EF4-FFF2-40B4-BE49-F238E27FC236}">
                <a16:creationId xmlns:a16="http://schemas.microsoft.com/office/drawing/2014/main" id="{5B637300-D847-DF4D-A62C-3AE2E8A9A019}"/>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72E045D3-91F7-0641-AAEE-FF63CF93352B}"/>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3501626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C3AE1-0207-6941-8EF8-443C0600B03F}"/>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E086470D-83F9-2141-A13F-B9AE21F2BB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Content Placeholder 3">
            <a:extLst>
              <a:ext uri="{FF2B5EF4-FFF2-40B4-BE49-F238E27FC236}">
                <a16:creationId xmlns:a16="http://schemas.microsoft.com/office/drawing/2014/main" id="{9E84AB0E-5974-8A4C-ABE2-5B8709F78E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Date Placeholder 4">
            <a:extLst>
              <a:ext uri="{FF2B5EF4-FFF2-40B4-BE49-F238E27FC236}">
                <a16:creationId xmlns:a16="http://schemas.microsoft.com/office/drawing/2014/main" id="{A58BD5FF-8214-7C47-8952-9D07D897BABD}"/>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6" name="Footer Placeholder 5">
            <a:extLst>
              <a:ext uri="{FF2B5EF4-FFF2-40B4-BE49-F238E27FC236}">
                <a16:creationId xmlns:a16="http://schemas.microsoft.com/office/drawing/2014/main" id="{9EB9C2EA-88C4-C548-8F26-17039C39276D}"/>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3C9A1D43-CF45-004B-ADB1-F482470EB846}"/>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268650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07A6F-FA60-774F-8AAC-ABABD4E0D740}"/>
              </a:ext>
            </a:extLst>
          </p:cNvPr>
          <p:cNvSpPr>
            <a:spLocks noGrp="1"/>
          </p:cNvSpPr>
          <p:nvPr>
            <p:ph type="title"/>
          </p:nvPr>
        </p:nvSpPr>
        <p:spPr>
          <a:xfrm>
            <a:off x="839788" y="365125"/>
            <a:ext cx="10515600" cy="1325563"/>
          </a:xfrm>
        </p:spPr>
        <p:txBody>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B3F603D2-F925-FB44-AA63-5DECC44BFC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C0FC5A-3680-354D-B9EA-1782BFAAE0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Text Placeholder 4">
            <a:extLst>
              <a:ext uri="{FF2B5EF4-FFF2-40B4-BE49-F238E27FC236}">
                <a16:creationId xmlns:a16="http://schemas.microsoft.com/office/drawing/2014/main" id="{1EA1351D-E0BD-624E-BB68-846643CA6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104C32-5B61-7243-8F17-A723C701C8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7" name="Date Placeholder 6">
            <a:extLst>
              <a:ext uri="{FF2B5EF4-FFF2-40B4-BE49-F238E27FC236}">
                <a16:creationId xmlns:a16="http://schemas.microsoft.com/office/drawing/2014/main" id="{4C7F7FFF-0285-5344-9775-9FCEEDCF55C7}"/>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8" name="Footer Placeholder 7">
            <a:extLst>
              <a:ext uri="{FF2B5EF4-FFF2-40B4-BE49-F238E27FC236}">
                <a16:creationId xmlns:a16="http://schemas.microsoft.com/office/drawing/2014/main" id="{923CFE37-7371-6E4C-8A44-C7EE2100A48B}"/>
              </a:ext>
            </a:extLst>
          </p:cNvPr>
          <p:cNvSpPr>
            <a:spLocks noGrp="1"/>
          </p:cNvSpPr>
          <p:nvPr>
            <p:ph type="ftr" sz="quarter" idx="11"/>
          </p:nvPr>
        </p:nvSpPr>
        <p:spPr/>
        <p:txBody>
          <a:bodyPr/>
          <a:lstStyle/>
          <a:p>
            <a:endParaRPr lang="es-ES_tradnl"/>
          </a:p>
        </p:txBody>
      </p:sp>
      <p:sp>
        <p:nvSpPr>
          <p:cNvPr id="9" name="Slide Number Placeholder 8">
            <a:extLst>
              <a:ext uri="{FF2B5EF4-FFF2-40B4-BE49-F238E27FC236}">
                <a16:creationId xmlns:a16="http://schemas.microsoft.com/office/drawing/2014/main" id="{DAEE82F9-E810-A14E-BC43-EBDA18267881}"/>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61669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C585E-254C-AF44-B83B-8213D9F07753}"/>
              </a:ext>
            </a:extLst>
          </p:cNvPr>
          <p:cNvSpPr>
            <a:spLocks noGrp="1"/>
          </p:cNvSpPr>
          <p:nvPr>
            <p:ph type="title"/>
          </p:nvPr>
        </p:nvSpPr>
        <p:spPr/>
        <p:txBody>
          <a:bodyPr/>
          <a:lstStyle/>
          <a:p>
            <a:r>
              <a:rPr lang="en-US"/>
              <a:t>Click to edit Master title style</a:t>
            </a:r>
            <a:endParaRPr lang="es-ES_tradnl"/>
          </a:p>
        </p:txBody>
      </p:sp>
      <p:sp>
        <p:nvSpPr>
          <p:cNvPr id="3" name="Date Placeholder 2">
            <a:extLst>
              <a:ext uri="{FF2B5EF4-FFF2-40B4-BE49-F238E27FC236}">
                <a16:creationId xmlns:a16="http://schemas.microsoft.com/office/drawing/2014/main" id="{500CCCC2-1E91-4040-B777-782091A82591}"/>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4" name="Footer Placeholder 3">
            <a:extLst>
              <a:ext uri="{FF2B5EF4-FFF2-40B4-BE49-F238E27FC236}">
                <a16:creationId xmlns:a16="http://schemas.microsoft.com/office/drawing/2014/main" id="{BDDF2BE0-5E48-134B-A8EB-0B1F28301672}"/>
              </a:ext>
            </a:extLst>
          </p:cNvPr>
          <p:cNvSpPr>
            <a:spLocks noGrp="1"/>
          </p:cNvSpPr>
          <p:nvPr>
            <p:ph type="ftr" sz="quarter" idx="11"/>
          </p:nvPr>
        </p:nvSpPr>
        <p:spPr/>
        <p:txBody>
          <a:bodyPr/>
          <a:lstStyle/>
          <a:p>
            <a:endParaRPr lang="es-ES_tradnl"/>
          </a:p>
        </p:txBody>
      </p:sp>
      <p:sp>
        <p:nvSpPr>
          <p:cNvPr id="5" name="Slide Number Placeholder 4">
            <a:extLst>
              <a:ext uri="{FF2B5EF4-FFF2-40B4-BE49-F238E27FC236}">
                <a16:creationId xmlns:a16="http://schemas.microsoft.com/office/drawing/2014/main" id="{126E12A6-DBDF-C94D-BCFC-B5194DB7E83A}"/>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1552490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073BB3-E4BA-E246-A100-8F2E609B539F}"/>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3" name="Footer Placeholder 2">
            <a:extLst>
              <a:ext uri="{FF2B5EF4-FFF2-40B4-BE49-F238E27FC236}">
                <a16:creationId xmlns:a16="http://schemas.microsoft.com/office/drawing/2014/main" id="{944DC8C4-E9FD-2348-A374-4A5164753554}"/>
              </a:ext>
            </a:extLst>
          </p:cNvPr>
          <p:cNvSpPr>
            <a:spLocks noGrp="1"/>
          </p:cNvSpPr>
          <p:nvPr>
            <p:ph type="ftr" sz="quarter" idx="11"/>
          </p:nvPr>
        </p:nvSpPr>
        <p:spPr/>
        <p:txBody>
          <a:bodyPr/>
          <a:lstStyle/>
          <a:p>
            <a:endParaRPr lang="es-ES_tradnl"/>
          </a:p>
        </p:txBody>
      </p:sp>
      <p:sp>
        <p:nvSpPr>
          <p:cNvPr id="4" name="Slide Number Placeholder 3">
            <a:extLst>
              <a:ext uri="{FF2B5EF4-FFF2-40B4-BE49-F238E27FC236}">
                <a16:creationId xmlns:a16="http://schemas.microsoft.com/office/drawing/2014/main" id="{DB68DD49-666E-AD44-9F90-DA8CC374A139}"/>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1006771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37D17-2551-F841-8533-9FCBE3A0B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78DC0248-66FC-4B42-9868-F15FB729C6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Text Placeholder 3">
            <a:extLst>
              <a:ext uri="{FF2B5EF4-FFF2-40B4-BE49-F238E27FC236}">
                <a16:creationId xmlns:a16="http://schemas.microsoft.com/office/drawing/2014/main" id="{7B617B82-1DBE-3042-99D6-C3E4863EC1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996026-E3B3-204F-87F0-19046CA3BDEA}"/>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6" name="Footer Placeholder 5">
            <a:extLst>
              <a:ext uri="{FF2B5EF4-FFF2-40B4-BE49-F238E27FC236}">
                <a16:creationId xmlns:a16="http://schemas.microsoft.com/office/drawing/2014/main" id="{7C2522D2-1D7C-E24C-8153-48477B21A9AC}"/>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2330FB78-6E5F-9A44-9BB5-1F50D659F6D9}"/>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1450807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0D6-F4CE-A240-883F-9F017B525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Picture Placeholder 2">
            <a:extLst>
              <a:ext uri="{FF2B5EF4-FFF2-40B4-BE49-F238E27FC236}">
                <a16:creationId xmlns:a16="http://schemas.microsoft.com/office/drawing/2014/main" id="{6FF5471A-CDD8-9543-AAC7-E82D14B38C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Text Placeholder 3">
            <a:extLst>
              <a:ext uri="{FF2B5EF4-FFF2-40B4-BE49-F238E27FC236}">
                <a16:creationId xmlns:a16="http://schemas.microsoft.com/office/drawing/2014/main" id="{F40C14DA-3FFF-894A-9E97-01A167F6D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F73C34-E9E8-2044-A239-28741C1F85B9}"/>
              </a:ext>
            </a:extLst>
          </p:cNvPr>
          <p:cNvSpPr>
            <a:spLocks noGrp="1"/>
          </p:cNvSpPr>
          <p:nvPr>
            <p:ph type="dt" sz="half" idx="10"/>
          </p:nvPr>
        </p:nvSpPr>
        <p:spPr/>
        <p:txBody>
          <a:bodyPr/>
          <a:lstStyle/>
          <a:p>
            <a:fld id="{4DB7FD0E-AC4D-0541-B8FC-81D2672B408F}" type="datetimeFigureOut">
              <a:rPr lang="es-ES_tradnl" smtClean="0"/>
              <a:t>11/6/20</a:t>
            </a:fld>
            <a:endParaRPr lang="es-ES_tradnl"/>
          </a:p>
        </p:txBody>
      </p:sp>
      <p:sp>
        <p:nvSpPr>
          <p:cNvPr id="6" name="Footer Placeholder 5">
            <a:extLst>
              <a:ext uri="{FF2B5EF4-FFF2-40B4-BE49-F238E27FC236}">
                <a16:creationId xmlns:a16="http://schemas.microsoft.com/office/drawing/2014/main" id="{B7D0E604-2EF1-E549-938E-FDD9B04D4753}"/>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C825380C-702E-DC4A-8F9C-D83963A23D5E}"/>
              </a:ext>
            </a:extLst>
          </p:cNvPr>
          <p:cNvSpPr>
            <a:spLocks noGrp="1"/>
          </p:cNvSpPr>
          <p:nvPr>
            <p:ph type="sldNum" sz="quarter" idx="12"/>
          </p:nvPr>
        </p:nvSpPr>
        <p:spPr/>
        <p:txBody>
          <a:body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303294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EF9D52-2FBF-CE48-909C-3263C88BDE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610A9606-C24E-5147-A93F-53E7A018D8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E8EFF1CF-2ED9-4040-9FD7-6BA5197CC9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7FD0E-AC4D-0541-B8FC-81D2672B408F}" type="datetimeFigureOut">
              <a:rPr lang="es-ES_tradnl" smtClean="0"/>
              <a:t>11/6/20</a:t>
            </a:fld>
            <a:endParaRPr lang="es-ES_tradnl"/>
          </a:p>
        </p:txBody>
      </p:sp>
      <p:sp>
        <p:nvSpPr>
          <p:cNvPr id="5" name="Footer Placeholder 4">
            <a:extLst>
              <a:ext uri="{FF2B5EF4-FFF2-40B4-BE49-F238E27FC236}">
                <a16:creationId xmlns:a16="http://schemas.microsoft.com/office/drawing/2014/main" id="{49521A25-35F7-2846-8097-D9225F9BA4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9A0FA0E2-0E23-7C42-902D-0E23035898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56E124-438B-B34E-A4FF-541E5BA88D98}" type="slidenum">
              <a:rPr lang="es-ES_tradnl" smtClean="0"/>
              <a:t>‹#›</a:t>
            </a:fld>
            <a:endParaRPr lang="es-ES_tradnl"/>
          </a:p>
        </p:txBody>
      </p:sp>
    </p:spTree>
    <p:extLst>
      <p:ext uri="{BB962C8B-B14F-4D97-AF65-F5344CB8AC3E}">
        <p14:creationId xmlns:p14="http://schemas.microsoft.com/office/powerpoint/2010/main" val="1104478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48F25-2A9B-FA47-8D24-9256958F3BB6}"/>
              </a:ext>
            </a:extLst>
          </p:cNvPr>
          <p:cNvSpPr>
            <a:spLocks noGrp="1"/>
          </p:cNvSpPr>
          <p:nvPr>
            <p:ph type="ctrTitle"/>
          </p:nvPr>
        </p:nvSpPr>
        <p:spPr/>
        <p:txBody>
          <a:bodyPr/>
          <a:lstStyle/>
          <a:p>
            <a:r>
              <a:rPr lang="en-US" dirty="0"/>
              <a:t>Fusion Laws and CRPD: Compatible or Not?</a:t>
            </a:r>
            <a:endParaRPr lang="es-ES_tradnl" dirty="0"/>
          </a:p>
        </p:txBody>
      </p:sp>
      <p:sp>
        <p:nvSpPr>
          <p:cNvPr id="3" name="Subtitle 2">
            <a:extLst>
              <a:ext uri="{FF2B5EF4-FFF2-40B4-BE49-F238E27FC236}">
                <a16:creationId xmlns:a16="http://schemas.microsoft.com/office/drawing/2014/main" id="{E65E1CB1-0309-3D41-8BA1-B62BE1252790}"/>
              </a:ext>
            </a:extLst>
          </p:cNvPr>
          <p:cNvSpPr>
            <a:spLocks noGrp="1"/>
          </p:cNvSpPr>
          <p:nvPr>
            <p:ph type="subTitle" idx="1"/>
          </p:nvPr>
        </p:nvSpPr>
        <p:spPr/>
        <p:txBody>
          <a:bodyPr/>
          <a:lstStyle/>
          <a:p>
            <a:r>
              <a:rPr lang="es-ES_tradnl" dirty="0"/>
              <a:t>Tina Minkowitz</a:t>
            </a:r>
          </a:p>
        </p:txBody>
      </p:sp>
    </p:spTree>
    <p:extLst>
      <p:ext uri="{BB962C8B-B14F-4D97-AF65-F5344CB8AC3E}">
        <p14:creationId xmlns:p14="http://schemas.microsoft.com/office/powerpoint/2010/main" val="2985014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78204-591E-D14E-BA04-A09F60D69350}"/>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74D51FB3-BD56-7843-BC6C-B3192A446203}"/>
              </a:ext>
            </a:extLst>
          </p:cNvPr>
          <p:cNvSpPr>
            <a:spLocks noGrp="1"/>
          </p:cNvSpPr>
          <p:nvPr>
            <p:ph idx="1"/>
          </p:nvPr>
        </p:nvSpPr>
        <p:spPr/>
        <p:txBody>
          <a:bodyPr/>
          <a:lstStyle/>
          <a:p>
            <a:r>
              <a:rPr lang="en-US" dirty="0"/>
              <a:t>Is there any possibility that any law could be found compatible with the CRPD that has as its objective the establishment of procedures to authorize involuntary commitment or involuntary treatment in the mental health system?</a:t>
            </a:r>
          </a:p>
          <a:p>
            <a:r>
              <a:rPr lang="en-US" dirty="0"/>
              <a:t>Is there any possibility that any law could be found compatible with the CRPD that utilizes mental capacity assessment to justify the restriction of a person’s legal capacity with respect to a particular decision?  </a:t>
            </a:r>
          </a:p>
        </p:txBody>
      </p:sp>
    </p:spTree>
    <p:extLst>
      <p:ext uri="{BB962C8B-B14F-4D97-AF65-F5344CB8AC3E}">
        <p14:creationId xmlns:p14="http://schemas.microsoft.com/office/powerpoint/2010/main" val="3975717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3761F-B770-1243-9D9F-BB02AB4BC5C0}"/>
              </a:ext>
            </a:extLst>
          </p:cNvPr>
          <p:cNvSpPr>
            <a:spLocks noGrp="1"/>
          </p:cNvSpPr>
          <p:nvPr>
            <p:ph type="title"/>
          </p:nvPr>
        </p:nvSpPr>
        <p:spPr/>
        <p:txBody>
          <a:bodyPr>
            <a:normAutofit/>
          </a:bodyPr>
          <a:lstStyle/>
          <a:p>
            <a:r>
              <a:rPr lang="en-US" dirty="0"/>
              <a:t>Development of Fusion Law as enacted in Northern Ireland and related writings</a:t>
            </a:r>
          </a:p>
        </p:txBody>
      </p:sp>
      <p:sp>
        <p:nvSpPr>
          <p:cNvPr id="3" name="Content Placeholder 2">
            <a:extLst>
              <a:ext uri="{FF2B5EF4-FFF2-40B4-BE49-F238E27FC236}">
                <a16:creationId xmlns:a16="http://schemas.microsoft.com/office/drawing/2014/main" id="{9DF05184-B3B4-0349-AD1B-D04F3399113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60361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1814C-7DDE-D04B-BAF4-CCA980F7821B}"/>
              </a:ext>
            </a:extLst>
          </p:cNvPr>
          <p:cNvSpPr>
            <a:spLocks noGrp="1"/>
          </p:cNvSpPr>
          <p:nvPr>
            <p:ph type="title"/>
          </p:nvPr>
        </p:nvSpPr>
        <p:spPr/>
        <p:txBody>
          <a:bodyPr/>
          <a:lstStyle/>
          <a:p>
            <a:r>
              <a:rPr lang="en-US" dirty="0"/>
              <a:t>Mental Capacity Act (Northern Ireland) 2016</a:t>
            </a:r>
            <a:br>
              <a:rPr lang="en-US" dirty="0"/>
            </a:br>
            <a:endParaRPr lang="en-US" dirty="0"/>
          </a:p>
        </p:txBody>
      </p:sp>
      <p:sp>
        <p:nvSpPr>
          <p:cNvPr id="3" name="Content Placeholder 2">
            <a:extLst>
              <a:ext uri="{FF2B5EF4-FFF2-40B4-BE49-F238E27FC236}">
                <a16:creationId xmlns:a16="http://schemas.microsoft.com/office/drawing/2014/main" id="{3A9B2D92-5F56-5146-B9A4-852E70E5922E}"/>
              </a:ext>
            </a:extLst>
          </p:cNvPr>
          <p:cNvSpPr>
            <a:spLocks noGrp="1"/>
          </p:cNvSpPr>
          <p:nvPr>
            <p:ph idx="1"/>
          </p:nvPr>
        </p:nvSpPr>
        <p:spPr/>
        <p:txBody>
          <a:bodyPr>
            <a:normAutofit fontScale="92500" lnSpcReduction="20000"/>
          </a:bodyPr>
          <a:lstStyle/>
          <a:p>
            <a:r>
              <a:rPr lang="en-US" dirty="0"/>
              <a:t>Part 1 of the Act sets out the key principles which must be complied with where a determination has to be made as to </a:t>
            </a:r>
            <a:r>
              <a:rPr lang="en-US" dirty="0">
                <a:highlight>
                  <a:srgbClr val="FFFF00"/>
                </a:highlight>
              </a:rPr>
              <a:t>whether a person lacks capacity</a:t>
            </a:r>
            <a:r>
              <a:rPr lang="en-US" dirty="0"/>
              <a:t> (sections 1(2)- (5) and also the principle that </a:t>
            </a:r>
            <a:r>
              <a:rPr lang="en-US" dirty="0">
                <a:highlight>
                  <a:srgbClr val="FFFF00"/>
                </a:highlight>
              </a:rPr>
              <a:t>where a substitute decision is being made, that it must be in the best interests of the person who lacks capacity</a:t>
            </a:r>
            <a:r>
              <a:rPr lang="en-US" dirty="0"/>
              <a:t> (sections 2 and 7). There is also a definition of the meaning of lack of capacity. Lacking capacity as defined in clauses 3 and 4 is, in general, the only gateway into the provisions of the Act.</a:t>
            </a:r>
          </a:p>
          <a:p>
            <a:r>
              <a:rPr lang="en-US" dirty="0"/>
              <a:t>The exception is when the Court makes a ‘Public Protection Order’ (Sections 167 to 173) which is a Court power (which does not require a lack of capacity to be present) to </a:t>
            </a:r>
            <a:r>
              <a:rPr lang="en-US" dirty="0">
                <a:highlight>
                  <a:srgbClr val="FFFF00"/>
                </a:highlight>
              </a:rPr>
              <a:t>detain people who are not culpable for their actions, but cannot be released because they pose a danger to others</a:t>
            </a:r>
            <a:r>
              <a:rPr lang="en-US" dirty="0"/>
              <a:t>.</a:t>
            </a:r>
          </a:p>
          <a:p>
            <a:pPr marL="0" indent="0">
              <a:buNone/>
            </a:pPr>
            <a:r>
              <a:rPr lang="en-US" dirty="0">
                <a:effectLst/>
              </a:rPr>
              <a:t>(from Harper et al, N</a:t>
            </a:r>
            <a:r>
              <a:rPr lang="en-US" dirty="0"/>
              <a:t>o Longer ‘Anomalous, Confusing and Unjust’: The Mental Capacity Act (Northern Ireland) 2016)</a:t>
            </a:r>
            <a:endParaRPr lang="en-US" dirty="0">
              <a:effectLst/>
            </a:endParaRPr>
          </a:p>
          <a:p>
            <a:pPr marL="0" indent="0">
              <a:buNone/>
            </a:pPr>
            <a:endParaRPr lang="en-US" dirty="0">
              <a:effectLst/>
            </a:endParaRPr>
          </a:p>
          <a:p>
            <a:endParaRPr lang="en-US" dirty="0"/>
          </a:p>
          <a:p>
            <a:pPr lvl="1"/>
            <a:endParaRPr lang="en-US" dirty="0"/>
          </a:p>
        </p:txBody>
      </p:sp>
    </p:spTree>
    <p:extLst>
      <p:ext uri="{BB962C8B-B14F-4D97-AF65-F5344CB8AC3E}">
        <p14:creationId xmlns:p14="http://schemas.microsoft.com/office/powerpoint/2010/main" val="564191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72441-0E91-4F49-8AE9-BB1A0CE5432B}"/>
              </a:ext>
            </a:extLst>
          </p:cNvPr>
          <p:cNvSpPr>
            <a:spLocks noGrp="1"/>
          </p:cNvSpPr>
          <p:nvPr>
            <p:ph type="title"/>
          </p:nvPr>
        </p:nvSpPr>
        <p:spPr/>
        <p:txBody>
          <a:bodyPr/>
          <a:lstStyle/>
          <a:p>
            <a:r>
              <a:rPr lang="en-US" dirty="0"/>
              <a:t>How is support addressed in MCA (NI)?</a:t>
            </a:r>
          </a:p>
        </p:txBody>
      </p:sp>
      <p:sp>
        <p:nvSpPr>
          <p:cNvPr id="3" name="Content Placeholder 2">
            <a:extLst>
              <a:ext uri="{FF2B5EF4-FFF2-40B4-BE49-F238E27FC236}">
                <a16:creationId xmlns:a16="http://schemas.microsoft.com/office/drawing/2014/main" id="{55A967B6-17BB-2C46-9515-5C7113752CD9}"/>
              </a:ext>
            </a:extLst>
          </p:cNvPr>
          <p:cNvSpPr>
            <a:spLocks noGrp="1"/>
          </p:cNvSpPr>
          <p:nvPr>
            <p:ph idx="1"/>
          </p:nvPr>
        </p:nvSpPr>
        <p:spPr/>
        <p:txBody>
          <a:bodyPr>
            <a:normAutofit fontScale="92500" lnSpcReduction="10000"/>
          </a:bodyPr>
          <a:lstStyle/>
          <a:p>
            <a:r>
              <a:rPr lang="en-US" dirty="0"/>
              <a:t>Clause 1(4) requires that a person is </a:t>
            </a:r>
            <a:r>
              <a:rPr lang="en-US" dirty="0">
                <a:highlight>
                  <a:srgbClr val="FFFF00"/>
                </a:highlight>
              </a:rPr>
              <a:t>not to be treated as lacking capacity ‘unless all practicable help and support </a:t>
            </a:r>
            <a:r>
              <a:rPr lang="en-US" dirty="0"/>
              <a:t>to enable the person to make a decision about the matter have been given without success’. This is then amplified by section 5, ‘Supporting person to make decision’, which specifies the steps which must be taken for the purposes of section 4(1). This section thus provides detail on the face of the Act of the </a:t>
            </a:r>
            <a:r>
              <a:rPr lang="en-US" dirty="0">
                <a:highlight>
                  <a:srgbClr val="FFFF00"/>
                </a:highlight>
              </a:rPr>
              <a:t>support which must be provided before a finding of a lack of capacity can be made</a:t>
            </a:r>
            <a:r>
              <a:rPr lang="en-US" dirty="0"/>
              <a:t>…. It does not simply adopt a substitute decision- making approach over a supported decision making approach, but rather sees support for decision-making as being necessary </a:t>
            </a:r>
            <a:r>
              <a:rPr lang="en-US" dirty="0">
                <a:highlight>
                  <a:srgbClr val="FFFF00"/>
                </a:highlight>
              </a:rPr>
              <a:t>precisely because a person may lack the mental capacity to make a particular decision</a:t>
            </a:r>
            <a:r>
              <a:rPr lang="en-US" dirty="0"/>
              <a:t>. </a:t>
            </a:r>
          </a:p>
          <a:p>
            <a:pPr marL="0" indent="0">
              <a:buNone/>
            </a:pPr>
            <a:r>
              <a:rPr lang="en-US" dirty="0">
                <a:effectLst/>
              </a:rPr>
              <a:t>(from Harper et al, N</a:t>
            </a:r>
            <a:r>
              <a:rPr lang="en-US" dirty="0"/>
              <a:t>o Longer ‘Anomalous, Confusing and Unjust’: The Mental Capacity Act (Northern Ireland) 2016)</a:t>
            </a:r>
          </a:p>
          <a:p>
            <a:endParaRPr lang="en-US" dirty="0"/>
          </a:p>
          <a:p>
            <a:endParaRPr lang="en-US" dirty="0">
              <a:effectLst/>
            </a:endParaRPr>
          </a:p>
        </p:txBody>
      </p:sp>
    </p:spTree>
    <p:extLst>
      <p:ext uri="{BB962C8B-B14F-4D97-AF65-F5344CB8AC3E}">
        <p14:creationId xmlns:p14="http://schemas.microsoft.com/office/powerpoint/2010/main" val="2824163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7B704-A764-AB4E-8EBC-DC20500ED8C1}"/>
              </a:ext>
            </a:extLst>
          </p:cNvPr>
          <p:cNvSpPr>
            <a:spLocks noGrp="1"/>
          </p:cNvSpPr>
          <p:nvPr>
            <p:ph type="title"/>
          </p:nvPr>
        </p:nvSpPr>
        <p:spPr/>
        <p:txBody>
          <a:bodyPr/>
          <a:lstStyle/>
          <a:p>
            <a:r>
              <a:rPr lang="en-US" dirty="0"/>
              <a:t>‘Necessity’ doctrine, procedural safeguards in MCA (NI)</a:t>
            </a:r>
          </a:p>
        </p:txBody>
      </p:sp>
      <p:sp>
        <p:nvSpPr>
          <p:cNvPr id="3" name="Content Placeholder 2">
            <a:extLst>
              <a:ext uri="{FF2B5EF4-FFF2-40B4-BE49-F238E27FC236}">
                <a16:creationId xmlns:a16="http://schemas.microsoft.com/office/drawing/2014/main" id="{4A2035A2-8B84-CA49-9F87-8DDC0C9830A9}"/>
              </a:ext>
            </a:extLst>
          </p:cNvPr>
          <p:cNvSpPr>
            <a:spLocks noGrp="1"/>
          </p:cNvSpPr>
          <p:nvPr>
            <p:ph idx="1"/>
          </p:nvPr>
        </p:nvSpPr>
        <p:spPr/>
        <p:txBody>
          <a:bodyPr>
            <a:normAutofit fontScale="92500" lnSpcReduction="20000"/>
          </a:bodyPr>
          <a:lstStyle/>
          <a:p>
            <a:r>
              <a:rPr lang="en-US" dirty="0"/>
              <a:t>Unlike the Mental Health (Northern Ireland) Order 1986 which conferred powers on substitute decision makers, the Act does not in general do so. Acts have the potential to be lawful through the availability of a </a:t>
            </a:r>
            <a:r>
              <a:rPr lang="en-US" dirty="0" err="1"/>
              <a:t>defence</a:t>
            </a:r>
            <a:r>
              <a:rPr lang="en-US" dirty="0"/>
              <a:t>; they are not lawful because they involve the exercise of a legal power. The Act puts the </a:t>
            </a:r>
            <a:r>
              <a:rPr lang="en-US" dirty="0">
                <a:highlight>
                  <a:srgbClr val="FFFF00"/>
                </a:highlight>
              </a:rPr>
              <a:t>common law doctrine of necessity </a:t>
            </a:r>
            <a:r>
              <a:rPr lang="en-US" dirty="0"/>
              <a:t>into the statute. </a:t>
            </a:r>
          </a:p>
          <a:p>
            <a:r>
              <a:rPr lang="en-US" dirty="0"/>
              <a:t>The basic approach of the Act seeks to legislate for a ‘hierarchy’ of interventions where the more serious the intervention, the more significant the safeguards which must be in place to protect the rights and interests of the person who lacks capacity…. </a:t>
            </a:r>
            <a:r>
              <a:rPr lang="en-US" dirty="0">
                <a:highlight>
                  <a:srgbClr val="FFFF00"/>
                </a:highlight>
              </a:rPr>
              <a:t>For all serious interventions the required safeguards are: a formal assessment of capacity; the involvement of the nominated person; and, for certain interventions, a second opinion. </a:t>
            </a:r>
          </a:p>
          <a:p>
            <a:pPr marL="0" indent="0">
              <a:buNone/>
            </a:pPr>
            <a:r>
              <a:rPr lang="en-US" dirty="0">
                <a:effectLst/>
              </a:rPr>
              <a:t>(from Harper et al, N</a:t>
            </a:r>
            <a:r>
              <a:rPr lang="en-US" dirty="0"/>
              <a:t>o Longer ‘Anomalous, Confusing and Unjust’: The Mental Capacity Act (Northern Ireland) 2016)</a:t>
            </a:r>
            <a:endParaRPr lang="en-US" dirty="0">
              <a:effectLst/>
            </a:endParaRPr>
          </a:p>
          <a:p>
            <a:pPr marL="0" indent="0">
              <a:buNone/>
            </a:pPr>
            <a:endParaRPr lang="en-US" dirty="0"/>
          </a:p>
          <a:p>
            <a:endParaRPr lang="en-US" dirty="0"/>
          </a:p>
        </p:txBody>
      </p:sp>
    </p:spTree>
    <p:extLst>
      <p:ext uri="{BB962C8B-B14F-4D97-AF65-F5344CB8AC3E}">
        <p14:creationId xmlns:p14="http://schemas.microsoft.com/office/powerpoint/2010/main" val="2965483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37396-F0D6-F545-B95A-E448597DAF89}"/>
              </a:ext>
            </a:extLst>
          </p:cNvPr>
          <p:cNvSpPr>
            <a:spLocks noGrp="1"/>
          </p:cNvSpPr>
          <p:nvPr>
            <p:ph type="title"/>
          </p:nvPr>
        </p:nvSpPr>
        <p:spPr/>
        <p:txBody>
          <a:bodyPr/>
          <a:lstStyle/>
          <a:p>
            <a:r>
              <a:rPr lang="en-US" dirty="0"/>
              <a:t>Police powers in MCA (NI)</a:t>
            </a:r>
          </a:p>
        </p:txBody>
      </p:sp>
      <p:sp>
        <p:nvSpPr>
          <p:cNvPr id="3" name="Content Placeholder 2">
            <a:extLst>
              <a:ext uri="{FF2B5EF4-FFF2-40B4-BE49-F238E27FC236}">
                <a16:creationId xmlns:a16="http://schemas.microsoft.com/office/drawing/2014/main" id="{F6B7B8AF-2C38-4342-A203-4D1A0034DE36}"/>
              </a:ext>
            </a:extLst>
          </p:cNvPr>
          <p:cNvSpPr>
            <a:spLocks noGrp="1"/>
          </p:cNvSpPr>
          <p:nvPr>
            <p:ph idx="1"/>
          </p:nvPr>
        </p:nvSpPr>
        <p:spPr/>
        <p:txBody>
          <a:bodyPr/>
          <a:lstStyle/>
          <a:p>
            <a:r>
              <a:rPr lang="en-US" dirty="0"/>
              <a:t>Part 9 retains powers for police officers to remove a person from a public place to a ‘place of safety’ </a:t>
            </a:r>
            <a:r>
              <a:rPr lang="en-US" dirty="0">
                <a:highlight>
                  <a:srgbClr val="FFFF00"/>
                </a:highlight>
              </a:rPr>
              <a:t>where the person appears to be in immediate need of care or control</a:t>
            </a:r>
            <a:r>
              <a:rPr lang="en-US" dirty="0"/>
              <a:t>. The conditions for the police powers are now that the person is </a:t>
            </a:r>
            <a:r>
              <a:rPr lang="en-US" dirty="0">
                <a:highlight>
                  <a:srgbClr val="FFFF00"/>
                </a:highlight>
              </a:rPr>
              <a:t>unable to make the relevant decision about going to a place of safety, it would be in their best interests, failure to do so would create a risk of serious harm </a:t>
            </a:r>
            <a:r>
              <a:rPr lang="en-US" dirty="0"/>
              <a:t>and </a:t>
            </a:r>
            <a:r>
              <a:rPr lang="en-US" dirty="0">
                <a:highlight>
                  <a:srgbClr val="FFFF00"/>
                </a:highlight>
              </a:rPr>
              <a:t>removal is a proportionate response</a:t>
            </a:r>
            <a:r>
              <a:rPr lang="en-US" dirty="0"/>
              <a:t>. </a:t>
            </a:r>
          </a:p>
          <a:p>
            <a:pPr marL="0" indent="0">
              <a:buNone/>
            </a:pPr>
            <a:r>
              <a:rPr lang="en-US" dirty="0">
                <a:effectLst/>
              </a:rPr>
              <a:t>(from Harper et al, N</a:t>
            </a:r>
            <a:r>
              <a:rPr lang="en-US" dirty="0"/>
              <a:t>o Longer ‘Anomalous, Confusing and Unjust’: The Mental Capacity Act (Northern Ireland) 2016)</a:t>
            </a:r>
            <a:endParaRPr lang="en-US" dirty="0">
              <a:effectLst/>
            </a:endParaRPr>
          </a:p>
        </p:txBody>
      </p:sp>
    </p:spTree>
    <p:extLst>
      <p:ext uri="{BB962C8B-B14F-4D97-AF65-F5344CB8AC3E}">
        <p14:creationId xmlns:p14="http://schemas.microsoft.com/office/powerpoint/2010/main" val="974706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D83AD-2A6D-0940-AE96-22257967FEEA}"/>
              </a:ext>
            </a:extLst>
          </p:cNvPr>
          <p:cNvSpPr>
            <a:spLocks noGrp="1"/>
          </p:cNvSpPr>
          <p:nvPr>
            <p:ph type="title"/>
          </p:nvPr>
        </p:nvSpPr>
        <p:spPr/>
        <p:txBody>
          <a:bodyPr/>
          <a:lstStyle/>
          <a:p>
            <a:r>
              <a:rPr lang="en-US" dirty="0"/>
              <a:t>Review for CRPD compatibility? re MCA (NI)</a:t>
            </a:r>
          </a:p>
        </p:txBody>
      </p:sp>
      <p:sp>
        <p:nvSpPr>
          <p:cNvPr id="3" name="Content Placeholder 2">
            <a:extLst>
              <a:ext uri="{FF2B5EF4-FFF2-40B4-BE49-F238E27FC236}">
                <a16:creationId xmlns:a16="http://schemas.microsoft.com/office/drawing/2014/main" id="{140BD3BC-20EE-7148-8D28-F53FDB1C5F78}"/>
              </a:ext>
            </a:extLst>
          </p:cNvPr>
          <p:cNvSpPr>
            <a:spLocks noGrp="1"/>
          </p:cNvSpPr>
          <p:nvPr>
            <p:ph idx="1"/>
          </p:nvPr>
        </p:nvSpPr>
        <p:spPr/>
        <p:txBody>
          <a:bodyPr>
            <a:normAutofit fontScale="92500" lnSpcReduction="20000"/>
          </a:bodyPr>
          <a:lstStyle/>
          <a:p>
            <a:r>
              <a:rPr lang="en-US" dirty="0"/>
              <a:t>When it became clear incompatible with standard elaborated in GC1… </a:t>
            </a:r>
          </a:p>
          <a:p>
            <a:pPr lvl="1"/>
            <a:r>
              <a:rPr lang="en-US" dirty="0"/>
              <a:t>‘Great difficulties’ with Committee’s interpretation</a:t>
            </a:r>
          </a:p>
          <a:p>
            <a:pPr lvl="1"/>
            <a:r>
              <a:rPr lang="en-US" dirty="0"/>
              <a:t>NI Act ‘doesn’t only apply to PWD’ therefore CRPD isn’t only HR standard available (hmmm…. See paragraphs 13-15 of GC1)</a:t>
            </a:r>
          </a:p>
          <a:p>
            <a:pPr lvl="1"/>
            <a:r>
              <a:rPr lang="en-US" dirty="0"/>
              <a:t>Article 12 CRPD has to be ‘set in broader context of jurisprudence’ of other treaties (hmmm…. What about specificity, being later in time, and the overarching principle of non-discrimination as lens CRPD brings to all HRL?)</a:t>
            </a:r>
          </a:p>
          <a:p>
            <a:pPr lvl="1"/>
            <a:r>
              <a:rPr lang="en-US" dirty="0"/>
              <a:t>Use of ‘reaffirm’ and ‘recognize’ in 12.1 and 12.2 demonstrates absence of paradigm shift (hmmm…. ‘Recognize’ is the HRL formula that indicates evolution into positive law of a right already existing in principle as natural law)</a:t>
            </a:r>
          </a:p>
          <a:p>
            <a:pPr lvl="1"/>
            <a:r>
              <a:rPr lang="en-US" dirty="0"/>
              <a:t>States parties ‘consistently reject’ Committee’s interpretation (untrue in 2016, see OAS CEDDIS Committee – body of state representatives – General Observation 1, and less true even in Council of Europe today; also see reforms in Peru, Colombia, Costa Rica)</a:t>
            </a:r>
          </a:p>
          <a:p>
            <a:pPr marL="0" indent="0">
              <a:buNone/>
            </a:pPr>
            <a:r>
              <a:rPr lang="en-US" dirty="0"/>
              <a:t>(as discussed in Harper et al, plus my comments in parentheses)</a:t>
            </a:r>
          </a:p>
        </p:txBody>
      </p:sp>
    </p:spTree>
    <p:extLst>
      <p:ext uri="{BB962C8B-B14F-4D97-AF65-F5344CB8AC3E}">
        <p14:creationId xmlns:p14="http://schemas.microsoft.com/office/powerpoint/2010/main" val="107390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3E5CF-D9A1-1442-904F-AD978BDB2F3E}"/>
              </a:ext>
            </a:extLst>
          </p:cNvPr>
          <p:cNvSpPr>
            <a:spLocks noGrp="1"/>
          </p:cNvSpPr>
          <p:nvPr>
            <p:ph type="title"/>
          </p:nvPr>
        </p:nvSpPr>
        <p:spPr/>
        <p:txBody>
          <a:bodyPr/>
          <a:lstStyle/>
          <a:p>
            <a:r>
              <a:rPr lang="en-US" dirty="0" err="1"/>
              <a:t>Szmukler</a:t>
            </a:r>
            <a:r>
              <a:rPr lang="en-US" dirty="0"/>
              <a:t>, </a:t>
            </a:r>
            <a:r>
              <a:rPr lang="en-US" dirty="0" err="1"/>
              <a:t>Daw</a:t>
            </a:r>
            <a:r>
              <a:rPr lang="en-US" dirty="0"/>
              <a:t> and Dawson 2010</a:t>
            </a:r>
          </a:p>
        </p:txBody>
      </p:sp>
      <p:sp>
        <p:nvSpPr>
          <p:cNvPr id="3" name="Content Placeholder 2">
            <a:extLst>
              <a:ext uri="{FF2B5EF4-FFF2-40B4-BE49-F238E27FC236}">
                <a16:creationId xmlns:a16="http://schemas.microsoft.com/office/drawing/2014/main" id="{5BFA68A8-C305-EA4E-A9EC-79422A8BF840}"/>
              </a:ext>
            </a:extLst>
          </p:cNvPr>
          <p:cNvSpPr>
            <a:spLocks noGrp="1"/>
          </p:cNvSpPr>
          <p:nvPr>
            <p:ph idx="1"/>
          </p:nvPr>
        </p:nvSpPr>
        <p:spPr/>
        <p:txBody>
          <a:bodyPr>
            <a:normAutofit fontScale="92500" lnSpcReduction="10000"/>
          </a:bodyPr>
          <a:lstStyle/>
          <a:p>
            <a:r>
              <a:rPr lang="en-US" dirty="0"/>
              <a:t>A major strength of non-consensual treatment schemes that are </a:t>
            </a:r>
            <a:r>
              <a:rPr lang="en-US" dirty="0">
                <a:highlight>
                  <a:srgbClr val="FFFF00"/>
                </a:highlight>
              </a:rPr>
              <a:t>based on incapacity principles </a:t>
            </a:r>
            <a:r>
              <a:rPr lang="en-US" dirty="0"/>
              <a:t>is the </a:t>
            </a:r>
            <a:r>
              <a:rPr lang="en-US" dirty="0">
                <a:highlight>
                  <a:srgbClr val="FFFF00"/>
                </a:highlight>
              </a:rPr>
              <a:t>respect shown for the autonomy of those patients who retain their capacity</a:t>
            </a:r>
            <a:r>
              <a:rPr lang="en-US" dirty="0"/>
              <a:t>; but these schemes are, nevertheless, often </a:t>
            </a:r>
            <a:r>
              <a:rPr lang="en-US" dirty="0">
                <a:highlight>
                  <a:srgbClr val="FFFF00"/>
                </a:highlight>
              </a:rPr>
              <a:t>weak on the regulation of emergency treatment powers, detention in hospital, and forced treatment</a:t>
            </a:r>
            <a:r>
              <a:rPr lang="en-US" dirty="0"/>
              <a:t>. These are the areas, in contrast, in which </a:t>
            </a:r>
            <a:r>
              <a:rPr lang="en-US" dirty="0">
                <a:highlight>
                  <a:srgbClr val="FFFF00"/>
                </a:highlight>
              </a:rPr>
              <a:t>civil commitment schemes are strong</a:t>
            </a:r>
            <a:r>
              <a:rPr lang="en-US" dirty="0"/>
              <a:t>. The use of force, and the detention and involuntary treatment of objecting patients, is clearly </a:t>
            </a:r>
            <a:r>
              <a:rPr lang="en-US" dirty="0" err="1"/>
              <a:t>authorised</a:t>
            </a:r>
            <a:r>
              <a:rPr lang="en-US" dirty="0"/>
              <a:t> and regulated by mental health legislation. We therefore </a:t>
            </a:r>
            <a:r>
              <a:rPr lang="en-US" dirty="0">
                <a:highlight>
                  <a:srgbClr val="FFFF00"/>
                </a:highlight>
              </a:rPr>
              <a:t>advocate a legal regime that retains the strengths of both, but still relies squarely on the incapacity of the person to make necessary care or treatment decisions as the primary justification for intervention in their life</a:t>
            </a:r>
            <a:r>
              <a:rPr lang="en-US" dirty="0"/>
              <a:t>.</a:t>
            </a:r>
          </a:p>
          <a:p>
            <a:pPr marL="0" indent="0">
              <a:buNone/>
            </a:pPr>
            <a:r>
              <a:rPr lang="en-US" dirty="0"/>
              <a:t>(</a:t>
            </a:r>
            <a:r>
              <a:rPr lang="en-US" dirty="0" err="1"/>
              <a:t>Szmukler</a:t>
            </a:r>
            <a:r>
              <a:rPr lang="en-US" dirty="0"/>
              <a:t>, </a:t>
            </a:r>
            <a:r>
              <a:rPr lang="en-US" dirty="0" err="1"/>
              <a:t>Daw</a:t>
            </a:r>
            <a:r>
              <a:rPr lang="en-US" dirty="0"/>
              <a:t> and Dawson, A model law fusing incapacity and mental health legislation, 2010)</a:t>
            </a:r>
          </a:p>
          <a:p>
            <a:pPr marL="0" indent="0">
              <a:buNone/>
            </a:pPr>
            <a:endParaRPr lang="en-US" dirty="0"/>
          </a:p>
        </p:txBody>
      </p:sp>
    </p:spTree>
    <p:extLst>
      <p:ext uri="{BB962C8B-B14F-4D97-AF65-F5344CB8AC3E}">
        <p14:creationId xmlns:p14="http://schemas.microsoft.com/office/powerpoint/2010/main" val="154892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4EBC-C8E3-1C4B-8B65-52457E1006AF}"/>
              </a:ext>
            </a:extLst>
          </p:cNvPr>
          <p:cNvSpPr>
            <a:spLocks noGrp="1"/>
          </p:cNvSpPr>
          <p:nvPr>
            <p:ph type="title"/>
          </p:nvPr>
        </p:nvSpPr>
        <p:spPr/>
        <p:txBody>
          <a:bodyPr/>
          <a:lstStyle/>
          <a:p>
            <a:r>
              <a:rPr lang="en-US" dirty="0"/>
              <a:t>Essex Autonomy Project ‘Three Jurisdictions Report’ 2016 </a:t>
            </a:r>
          </a:p>
        </p:txBody>
      </p:sp>
      <p:sp>
        <p:nvSpPr>
          <p:cNvPr id="3" name="Content Placeholder 2">
            <a:extLst>
              <a:ext uri="{FF2B5EF4-FFF2-40B4-BE49-F238E27FC236}">
                <a16:creationId xmlns:a16="http://schemas.microsoft.com/office/drawing/2014/main" id="{F9D6A999-260D-F247-A6CE-7E594F0509EF}"/>
              </a:ext>
            </a:extLst>
          </p:cNvPr>
          <p:cNvSpPr>
            <a:spLocks noGrp="1"/>
          </p:cNvSpPr>
          <p:nvPr>
            <p:ph idx="1"/>
          </p:nvPr>
        </p:nvSpPr>
        <p:spPr/>
        <p:txBody>
          <a:bodyPr>
            <a:normAutofit fontScale="92500"/>
          </a:bodyPr>
          <a:lstStyle/>
          <a:p>
            <a:r>
              <a:rPr lang="en-US" dirty="0"/>
              <a:t>Taking into account GC1 but not bound by it, ‘UK didn’t agree to be bound by UN Committee’s interpretation’</a:t>
            </a:r>
          </a:p>
          <a:p>
            <a:r>
              <a:rPr lang="en-US" dirty="0"/>
              <a:t>EAP’s own interpretation:</a:t>
            </a:r>
          </a:p>
          <a:p>
            <a:pPr lvl="1"/>
            <a:r>
              <a:rPr lang="en-US" dirty="0"/>
              <a:t>Referring back to 2014 report, disputed meaning of ‘respect for rights, will and preferences’ in Article 12.4 – without addressing 12.4 in context of Article 12 as a whole or the Convention as a whole in light of object and purpose, including principles in Article 3, as required by VCLT Article 31</a:t>
            </a:r>
          </a:p>
          <a:p>
            <a:pPr lvl="1"/>
            <a:r>
              <a:rPr lang="en-US" dirty="0"/>
              <a:t>Invokes </a:t>
            </a:r>
            <a:r>
              <a:rPr lang="en-US" dirty="0" err="1"/>
              <a:t>travaux</a:t>
            </a:r>
            <a:r>
              <a:rPr lang="en-US" dirty="0"/>
              <a:t> </a:t>
            </a:r>
            <a:r>
              <a:rPr lang="en-US" dirty="0" err="1"/>
              <a:t>preparatoires</a:t>
            </a:r>
            <a:r>
              <a:rPr lang="en-US" dirty="0"/>
              <a:t> under VCLT Article 32 to resolve ambiguity or avoid ‘absurd or unreasonable result’ – still without having made a proper VCLT Article 31 interpretation – to conclude that Article 12 neither prohibits nor endorses substitute decision-making</a:t>
            </a:r>
          </a:p>
          <a:p>
            <a:pPr lvl="1"/>
            <a:r>
              <a:rPr lang="en-US" dirty="0"/>
              <a:t>Relies in part on a paragraph of GC1 that was later superseded by Corrigendum</a:t>
            </a:r>
          </a:p>
          <a:p>
            <a:pPr lvl="1"/>
            <a:endParaRPr lang="en-US" dirty="0"/>
          </a:p>
        </p:txBody>
      </p:sp>
    </p:spTree>
    <p:extLst>
      <p:ext uri="{BB962C8B-B14F-4D97-AF65-F5344CB8AC3E}">
        <p14:creationId xmlns:p14="http://schemas.microsoft.com/office/powerpoint/2010/main" val="2625000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36C99-6FC7-294F-BB89-6D4D7601861D}"/>
              </a:ext>
            </a:extLst>
          </p:cNvPr>
          <p:cNvSpPr>
            <a:spLocks noGrp="1"/>
          </p:cNvSpPr>
          <p:nvPr>
            <p:ph type="title"/>
          </p:nvPr>
        </p:nvSpPr>
        <p:spPr/>
        <p:txBody>
          <a:bodyPr/>
          <a:lstStyle/>
          <a:p>
            <a:r>
              <a:rPr lang="en-US" dirty="0"/>
              <a:t>Corrigendum GC1 para. 27</a:t>
            </a:r>
          </a:p>
        </p:txBody>
      </p:sp>
      <p:sp>
        <p:nvSpPr>
          <p:cNvPr id="3" name="Content Placeholder 2">
            <a:extLst>
              <a:ext uri="{FF2B5EF4-FFF2-40B4-BE49-F238E27FC236}">
                <a16:creationId xmlns:a16="http://schemas.microsoft.com/office/drawing/2014/main" id="{1B9C5A1B-EAC8-2540-A9EE-0E06A005BA32}"/>
              </a:ext>
            </a:extLst>
          </p:cNvPr>
          <p:cNvSpPr>
            <a:spLocks noGrp="1"/>
          </p:cNvSpPr>
          <p:nvPr>
            <p:ph idx="1"/>
          </p:nvPr>
        </p:nvSpPr>
        <p:spPr/>
        <p:txBody>
          <a:bodyPr/>
          <a:lstStyle/>
          <a:p>
            <a:r>
              <a:rPr lang="en-US" dirty="0"/>
              <a:t>Substitute decision-making regimes can take many different forms, including plenary guardianship, judicial interdiction and partial guardianship. However, these regimes have certain common characteristics: they can be defined as systems where: (a) legal capacity is removed from a person, even if this is in respect of a single decision; (b) a substitute decision maker can be appointed by someone other than the person concerned, and this can be done against his or her will; </a:t>
            </a:r>
            <a:r>
              <a:rPr lang="en-US" b="1" dirty="0">
                <a:highlight>
                  <a:srgbClr val="FFFF00"/>
                </a:highlight>
              </a:rPr>
              <a:t>or</a:t>
            </a:r>
            <a:r>
              <a:rPr lang="en-US" dirty="0">
                <a:highlight>
                  <a:srgbClr val="FFFF00"/>
                </a:highlight>
              </a:rPr>
              <a:t> </a:t>
            </a:r>
            <a:r>
              <a:rPr lang="en-US" dirty="0"/>
              <a:t>(c) any decision made by a substitute decision maker is based on what is believed to be in the objective “best interests” of the person concerned, as opposed to being based on the person’s own will and preferences. </a:t>
            </a:r>
          </a:p>
        </p:txBody>
      </p:sp>
    </p:spTree>
    <p:extLst>
      <p:ext uri="{BB962C8B-B14F-4D97-AF65-F5344CB8AC3E}">
        <p14:creationId xmlns:p14="http://schemas.microsoft.com/office/powerpoint/2010/main" val="3522527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23CBA-8E93-7C41-8DD5-D4345B167E9C}"/>
              </a:ext>
            </a:extLst>
          </p:cNvPr>
          <p:cNvSpPr>
            <a:spLocks noGrp="1"/>
          </p:cNvSpPr>
          <p:nvPr>
            <p:ph type="title"/>
          </p:nvPr>
        </p:nvSpPr>
        <p:spPr/>
        <p:txBody>
          <a:bodyPr/>
          <a:lstStyle/>
          <a:p>
            <a:r>
              <a:rPr lang="en-US" dirty="0"/>
              <a:t>Outline of this presentation</a:t>
            </a:r>
          </a:p>
        </p:txBody>
      </p:sp>
      <p:sp>
        <p:nvSpPr>
          <p:cNvPr id="3" name="Content Placeholder 2">
            <a:extLst>
              <a:ext uri="{FF2B5EF4-FFF2-40B4-BE49-F238E27FC236}">
                <a16:creationId xmlns:a16="http://schemas.microsoft.com/office/drawing/2014/main" id="{6A4031C0-C244-1F45-AD00-14C6F1F0F189}"/>
              </a:ext>
            </a:extLst>
          </p:cNvPr>
          <p:cNvSpPr>
            <a:spLocks noGrp="1"/>
          </p:cNvSpPr>
          <p:nvPr>
            <p:ph idx="1"/>
          </p:nvPr>
        </p:nvSpPr>
        <p:spPr/>
        <p:txBody>
          <a:bodyPr/>
          <a:lstStyle/>
          <a:p>
            <a:r>
              <a:rPr lang="en-US" dirty="0"/>
              <a:t>Overview of CRPD requirements and Fusion Law concept</a:t>
            </a:r>
          </a:p>
          <a:p>
            <a:r>
              <a:rPr lang="en-US" dirty="0"/>
              <a:t>Development of Fusion Law as enacted in Northern Ireland and related writings</a:t>
            </a:r>
          </a:p>
          <a:p>
            <a:r>
              <a:rPr lang="en-US" dirty="0"/>
              <a:t>Other challenges to General Comment No. 1</a:t>
            </a:r>
          </a:p>
          <a:p>
            <a:r>
              <a:rPr lang="en-US" dirty="0"/>
              <a:t>CRPD-compliant reforms of legal capacity and their relationship to abolition of involuntary commitment/treatment</a:t>
            </a:r>
          </a:p>
        </p:txBody>
      </p:sp>
    </p:spTree>
    <p:extLst>
      <p:ext uri="{BB962C8B-B14F-4D97-AF65-F5344CB8AC3E}">
        <p14:creationId xmlns:p14="http://schemas.microsoft.com/office/powerpoint/2010/main" val="2093413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3F536-3FCA-BC43-8A83-DF6231B71D04}"/>
              </a:ext>
            </a:extLst>
          </p:cNvPr>
          <p:cNvSpPr>
            <a:spLocks noGrp="1"/>
          </p:cNvSpPr>
          <p:nvPr>
            <p:ph type="title"/>
          </p:nvPr>
        </p:nvSpPr>
        <p:spPr/>
        <p:txBody>
          <a:bodyPr>
            <a:normAutofit/>
          </a:bodyPr>
          <a:lstStyle/>
          <a:p>
            <a:r>
              <a:rPr lang="en-US" dirty="0"/>
              <a:t>Other challenges to General Comment No. 1</a:t>
            </a:r>
          </a:p>
        </p:txBody>
      </p:sp>
      <p:sp>
        <p:nvSpPr>
          <p:cNvPr id="3" name="Content Placeholder 2">
            <a:extLst>
              <a:ext uri="{FF2B5EF4-FFF2-40B4-BE49-F238E27FC236}">
                <a16:creationId xmlns:a16="http://schemas.microsoft.com/office/drawing/2014/main" id="{74EFDDFC-7965-7044-8897-D9C948264EC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96180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F6D0F-D1C6-7F46-801D-38B6FB374BFE}"/>
              </a:ext>
            </a:extLst>
          </p:cNvPr>
          <p:cNvSpPr>
            <a:spLocks noGrp="1"/>
          </p:cNvSpPr>
          <p:nvPr>
            <p:ph type="title"/>
          </p:nvPr>
        </p:nvSpPr>
        <p:spPr/>
        <p:txBody>
          <a:bodyPr/>
          <a:lstStyle/>
          <a:p>
            <a:r>
              <a:rPr lang="en-US" dirty="0"/>
              <a:t>Related challenges to GC1</a:t>
            </a:r>
          </a:p>
        </p:txBody>
      </p:sp>
      <p:sp>
        <p:nvSpPr>
          <p:cNvPr id="3" name="Content Placeholder 2">
            <a:extLst>
              <a:ext uri="{FF2B5EF4-FFF2-40B4-BE49-F238E27FC236}">
                <a16:creationId xmlns:a16="http://schemas.microsoft.com/office/drawing/2014/main" id="{90251379-22E1-A043-9070-3CCF2E381CE6}"/>
              </a:ext>
            </a:extLst>
          </p:cNvPr>
          <p:cNvSpPr>
            <a:spLocks noGrp="1"/>
          </p:cNvSpPr>
          <p:nvPr>
            <p:ph idx="1"/>
          </p:nvPr>
        </p:nvSpPr>
        <p:spPr/>
        <p:txBody>
          <a:bodyPr>
            <a:normAutofit fontScale="85000" lnSpcReduction="20000"/>
          </a:bodyPr>
          <a:lstStyle/>
          <a:p>
            <a:r>
              <a:rPr lang="en-US" dirty="0" err="1"/>
              <a:t>Szmukler</a:t>
            </a:r>
            <a:r>
              <a:rPr lang="en-US" dirty="0"/>
              <a:t>, “Capacity”, “best interests”, “will and preferences” and the UN Convention on the Rights of Persons with Disabilities (2019)</a:t>
            </a:r>
          </a:p>
          <a:p>
            <a:pPr lvl="1"/>
            <a:r>
              <a:rPr lang="en-US" dirty="0"/>
              <a:t>Will as incorporating discernment and persisting over time, capable of being assessed by others for coherence with long-standing values; vs preferences as temporary and potentially inconsistent with abiding will</a:t>
            </a:r>
          </a:p>
          <a:p>
            <a:r>
              <a:rPr lang="en-US" dirty="0" err="1"/>
              <a:t>Skowron</a:t>
            </a:r>
            <a:r>
              <a:rPr lang="en-US" dirty="0"/>
              <a:t>, Giving substance to ‘the best interpretation of will and preferences’ (2019)</a:t>
            </a:r>
          </a:p>
          <a:p>
            <a:pPr lvl="1"/>
            <a:r>
              <a:rPr lang="en-US" dirty="0"/>
              <a:t>‘Best’ as most desirable rather than most accurate</a:t>
            </a:r>
          </a:p>
          <a:p>
            <a:r>
              <a:rPr lang="en-US" dirty="0" err="1"/>
              <a:t>Szmukler</a:t>
            </a:r>
            <a:r>
              <a:rPr lang="en-US" dirty="0"/>
              <a:t>, </a:t>
            </a:r>
            <a:r>
              <a:rPr lang="en-US" dirty="0" err="1"/>
              <a:t>Skowron</a:t>
            </a:r>
            <a:r>
              <a:rPr lang="en-US" dirty="0"/>
              <a:t> also raise red herrings of inaccuracy in interpretation, undue influence of supporters, ‘rights’ as conflicting with each other or with will and preferences</a:t>
            </a:r>
          </a:p>
          <a:p>
            <a:r>
              <a:rPr lang="en-US" dirty="0"/>
              <a:t>German Constitutional Court decision (2016)</a:t>
            </a:r>
          </a:p>
          <a:p>
            <a:pPr lvl="1"/>
            <a:r>
              <a:rPr lang="en-US" dirty="0"/>
              <a:t>Free will ([ability to] ‘</a:t>
            </a:r>
            <a:r>
              <a:rPr lang="en-US" dirty="0" err="1"/>
              <a:t>recognise</a:t>
            </a:r>
            <a:r>
              <a:rPr lang="en-US" dirty="0"/>
              <a:t> the necessity of medical measures or cannot act according to this realization’; ‘determined on the basis of indications – especially drawing on earlier statements or given the quality of the expressed natural will’);  vs natural will</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002770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A4895-B8CA-D841-861F-B665A0E56874}"/>
              </a:ext>
            </a:extLst>
          </p:cNvPr>
          <p:cNvSpPr>
            <a:spLocks noGrp="1"/>
          </p:cNvSpPr>
          <p:nvPr>
            <p:ph type="title"/>
          </p:nvPr>
        </p:nvSpPr>
        <p:spPr/>
        <p:txBody>
          <a:bodyPr/>
          <a:lstStyle/>
          <a:p>
            <a:r>
              <a:rPr lang="en-US" dirty="0"/>
              <a:t>How has CRPD Committee resolved those questions? </a:t>
            </a:r>
          </a:p>
        </p:txBody>
      </p:sp>
      <p:sp>
        <p:nvSpPr>
          <p:cNvPr id="3" name="Content Placeholder 2">
            <a:extLst>
              <a:ext uri="{FF2B5EF4-FFF2-40B4-BE49-F238E27FC236}">
                <a16:creationId xmlns:a16="http://schemas.microsoft.com/office/drawing/2014/main" id="{B40E4D25-41E7-8B4A-9629-E0EA906EE524}"/>
              </a:ext>
            </a:extLst>
          </p:cNvPr>
          <p:cNvSpPr>
            <a:spLocks noGrp="1"/>
          </p:cNvSpPr>
          <p:nvPr>
            <p:ph idx="1"/>
          </p:nvPr>
        </p:nvSpPr>
        <p:spPr/>
        <p:txBody>
          <a:bodyPr>
            <a:normAutofit fontScale="92500" lnSpcReduction="20000"/>
          </a:bodyPr>
          <a:lstStyle/>
          <a:p>
            <a:r>
              <a:rPr lang="en-US" dirty="0"/>
              <a:t>Distinction between ‘will’ and ‘preferences’ or between ‘free will’ and ‘natural will’ is a functional capacity assessment, contrary to GC1:</a:t>
            </a:r>
          </a:p>
          <a:p>
            <a:pPr lvl="1"/>
            <a:r>
              <a:rPr lang="en-US" dirty="0"/>
              <a:t>‘The functional approach attempts to assess mental capacity and deny legal capacity accordingly. </a:t>
            </a:r>
            <a:r>
              <a:rPr lang="en-US" dirty="0">
                <a:highlight>
                  <a:srgbClr val="FFFF00"/>
                </a:highlight>
              </a:rPr>
              <a:t>It is often based on whether a person can understand the nature and consequences of a decision and/or whether he or she can use or weigh the relevant information</a:t>
            </a:r>
            <a:r>
              <a:rPr lang="en-US" dirty="0"/>
              <a:t>. This approach is flawed for two key reasons: (a) it is discriminatorily applied to people with disabilities; and (b)</a:t>
            </a:r>
            <a:r>
              <a:rPr lang="en-US" dirty="0">
                <a:highlight>
                  <a:srgbClr val="FFFF00"/>
                </a:highlight>
              </a:rPr>
              <a:t> it presumes to be able to accurately assess the inner-workings of the human mind and, when the person does not pass the assessment, it then denies him or her a core human right — the right to equal recognition before the law. </a:t>
            </a:r>
            <a:r>
              <a:rPr lang="en-US" dirty="0"/>
              <a:t>In all of those approaches</a:t>
            </a:r>
            <a:r>
              <a:rPr lang="en-US" dirty="0">
                <a:highlight>
                  <a:srgbClr val="FFFF00"/>
                </a:highlight>
              </a:rPr>
              <a:t>, a person’s disability and/or decision- making skills</a:t>
            </a:r>
            <a:r>
              <a:rPr lang="en-US" dirty="0"/>
              <a:t> are taken as legitimate grounds for denying his or her legal capacity and lowering his or her status as a person before the law. Article 12 does not permit such discriminatory denial of legal capacity, but, rather, requires that support be provided in the exercise of legal capacity.’ GC1 para 15</a:t>
            </a:r>
          </a:p>
          <a:p>
            <a:pPr lvl="1"/>
            <a:r>
              <a:rPr lang="en-US" dirty="0"/>
              <a:t>Not only discriminatory impact standard, more fundamentally concerned with impossibility of assessing inner-workings of another person’s mind; discriminatory to deny legal capacity based on decision-making skills, not only disability per se: Why?</a:t>
            </a:r>
          </a:p>
          <a:p>
            <a:endParaRPr lang="en-US" dirty="0"/>
          </a:p>
        </p:txBody>
      </p:sp>
    </p:spTree>
    <p:extLst>
      <p:ext uri="{BB962C8B-B14F-4D97-AF65-F5344CB8AC3E}">
        <p14:creationId xmlns:p14="http://schemas.microsoft.com/office/powerpoint/2010/main" val="57816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B4987-BAA7-BB43-8C60-F9247CDD088B}"/>
              </a:ext>
            </a:extLst>
          </p:cNvPr>
          <p:cNvSpPr>
            <a:spLocks noGrp="1"/>
          </p:cNvSpPr>
          <p:nvPr>
            <p:ph type="title"/>
          </p:nvPr>
        </p:nvSpPr>
        <p:spPr/>
        <p:txBody>
          <a:bodyPr/>
          <a:lstStyle/>
          <a:p>
            <a:r>
              <a:rPr lang="en-US" dirty="0"/>
              <a:t>Is fusion law new?</a:t>
            </a:r>
          </a:p>
        </p:txBody>
      </p:sp>
      <p:sp>
        <p:nvSpPr>
          <p:cNvPr id="3" name="Content Placeholder 2">
            <a:extLst>
              <a:ext uri="{FF2B5EF4-FFF2-40B4-BE49-F238E27FC236}">
                <a16:creationId xmlns:a16="http://schemas.microsoft.com/office/drawing/2014/main" id="{56B825B8-0C33-0640-9ECA-76E254FB1C79}"/>
              </a:ext>
            </a:extLst>
          </p:cNvPr>
          <p:cNvSpPr>
            <a:spLocks noGrp="1"/>
          </p:cNvSpPr>
          <p:nvPr>
            <p:ph idx="1"/>
          </p:nvPr>
        </p:nvSpPr>
        <p:spPr/>
        <p:txBody>
          <a:bodyPr>
            <a:normAutofit/>
          </a:bodyPr>
          <a:lstStyle/>
          <a:p>
            <a:r>
              <a:rPr lang="en-US" dirty="0"/>
              <a:t>Italy’s Law 180 (Law 13 of 1978) authorizes involuntary commitment as a medical decision</a:t>
            </a:r>
          </a:p>
          <a:p>
            <a:pPr lvl="1"/>
            <a:r>
              <a:rPr lang="en-US" dirty="0"/>
              <a:t>1) The person needs treatment (according to the health professionals who visited him/her); 2) The person refuses the treatment; 3) It is not possible to take extra-hospital (i.e. outpatient) measures.</a:t>
            </a:r>
          </a:p>
          <a:p>
            <a:pPr lvl="1"/>
            <a:r>
              <a:rPr lang="en-US" dirty="0"/>
              <a:t>Though not technically based on capacity, it is similar to fusion law in being based on ‘treatment’ rather than ‘danger’ criterion</a:t>
            </a:r>
          </a:p>
          <a:p>
            <a:r>
              <a:rPr lang="en-US" dirty="0"/>
              <a:t>Colombia’s now-repealed provisions of Law 1306 of 2009 addressed psychiatric institutionalization along with legal incapacitation of persons deemed to be ‘absolutely mentally incapable’</a:t>
            </a:r>
          </a:p>
        </p:txBody>
      </p:sp>
    </p:spTree>
    <p:extLst>
      <p:ext uri="{BB962C8B-B14F-4D97-AF65-F5344CB8AC3E}">
        <p14:creationId xmlns:p14="http://schemas.microsoft.com/office/powerpoint/2010/main" val="734034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D692D-C82D-F24F-B007-8376AB082966}"/>
              </a:ext>
            </a:extLst>
          </p:cNvPr>
          <p:cNvSpPr>
            <a:spLocks noGrp="1"/>
          </p:cNvSpPr>
          <p:nvPr>
            <p:ph type="title"/>
          </p:nvPr>
        </p:nvSpPr>
        <p:spPr/>
        <p:txBody>
          <a:bodyPr/>
          <a:lstStyle/>
          <a:p>
            <a:r>
              <a:rPr lang="en-US" dirty="0"/>
              <a:t>What about that ‘necessity’ doctrine?</a:t>
            </a:r>
          </a:p>
        </p:txBody>
      </p:sp>
      <p:sp>
        <p:nvSpPr>
          <p:cNvPr id="3" name="Content Placeholder 2">
            <a:extLst>
              <a:ext uri="{FF2B5EF4-FFF2-40B4-BE49-F238E27FC236}">
                <a16:creationId xmlns:a16="http://schemas.microsoft.com/office/drawing/2014/main" id="{BFEDEF9B-9F95-5340-825F-1DDE8EF8C0B7}"/>
              </a:ext>
            </a:extLst>
          </p:cNvPr>
          <p:cNvSpPr>
            <a:spLocks noGrp="1"/>
          </p:cNvSpPr>
          <p:nvPr>
            <p:ph idx="1"/>
          </p:nvPr>
        </p:nvSpPr>
        <p:spPr/>
        <p:txBody>
          <a:bodyPr>
            <a:normAutofit fontScale="85000" lnSpcReduction="20000"/>
          </a:bodyPr>
          <a:lstStyle/>
          <a:p>
            <a:r>
              <a:rPr lang="en-US" dirty="0"/>
              <a:t>Common law </a:t>
            </a:r>
          </a:p>
          <a:p>
            <a:r>
              <a:rPr lang="en-US" dirty="0"/>
              <a:t>Gooding and Flynn 2015 </a:t>
            </a:r>
          </a:p>
          <a:p>
            <a:pPr marL="457200" lvl="1" indent="0">
              <a:buNone/>
            </a:pPr>
            <a:r>
              <a:rPr lang="en-US" dirty="0"/>
              <a:t>(Querying the Call to Introduce Mental Capacity Testing to Mental Health Law: Does the Doctrine of Necessity Provide an Alternative?)</a:t>
            </a:r>
          </a:p>
          <a:p>
            <a:pPr lvl="1"/>
            <a:r>
              <a:rPr lang="en-US" dirty="0"/>
              <a:t>Propose ‘disability-neutral’ basis for coercive intervention as alternative to mental health laws</a:t>
            </a:r>
          </a:p>
          <a:p>
            <a:pPr lvl="1"/>
            <a:r>
              <a:rPr lang="en-US" dirty="0"/>
              <a:t>‘A situation of serious adverse effects occurs when a person’s life, health or safety is at imminent and grave risk, and failure to intervene would constitute criminal or civil negligence.  (Is that circular?)</a:t>
            </a:r>
          </a:p>
          <a:p>
            <a:pPr lvl="1"/>
            <a:r>
              <a:rPr lang="en-US" dirty="0"/>
              <a:t>‘We would add that this provision must be equally applied to those with and without disabilities— and that an individual’s perceived or actual mental capacity should not form part of the basis for intervention.’  (Is it conceivable that it it would function that way?  How would power differentials – and value placed on different lives, and stereotypes based on sex, race/ethnicity, disability, age, be expected to influence such determinations?)</a:t>
            </a:r>
          </a:p>
          <a:p>
            <a:pPr lvl="1"/>
            <a:r>
              <a:rPr lang="en-US" dirty="0"/>
              <a:t>Liability protection vs positive duties, over-codification of ordinary acts?</a:t>
            </a:r>
          </a:p>
          <a:p>
            <a:pPr lvl="1"/>
            <a:r>
              <a:rPr lang="en-US" dirty="0"/>
              <a:t>(In any case: it’s a ‘best interests’ principle applied to adults – contrary to GC1)</a:t>
            </a:r>
          </a:p>
          <a:p>
            <a:pPr lvl="1"/>
            <a:endParaRPr lang="en-US" dirty="0"/>
          </a:p>
          <a:p>
            <a:pPr lvl="1"/>
            <a:endParaRPr lang="en-US" dirty="0"/>
          </a:p>
        </p:txBody>
      </p:sp>
    </p:spTree>
    <p:extLst>
      <p:ext uri="{BB962C8B-B14F-4D97-AF65-F5344CB8AC3E}">
        <p14:creationId xmlns:p14="http://schemas.microsoft.com/office/powerpoint/2010/main" val="4133653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7AA41-F041-6943-95B8-702104B07D31}"/>
              </a:ext>
            </a:extLst>
          </p:cNvPr>
          <p:cNvSpPr>
            <a:spLocks noGrp="1"/>
          </p:cNvSpPr>
          <p:nvPr>
            <p:ph type="title"/>
          </p:nvPr>
        </p:nvSpPr>
        <p:spPr/>
        <p:txBody>
          <a:bodyPr/>
          <a:lstStyle/>
          <a:p>
            <a:r>
              <a:rPr lang="en-US" dirty="0"/>
              <a:t>‘Disability-neutral’ legislation</a:t>
            </a:r>
          </a:p>
        </p:txBody>
      </p:sp>
      <p:sp>
        <p:nvSpPr>
          <p:cNvPr id="3" name="Content Placeholder 2">
            <a:extLst>
              <a:ext uri="{FF2B5EF4-FFF2-40B4-BE49-F238E27FC236}">
                <a16:creationId xmlns:a16="http://schemas.microsoft.com/office/drawing/2014/main" id="{CC40AF3F-B276-E243-B545-52566B22CC3E}"/>
              </a:ext>
            </a:extLst>
          </p:cNvPr>
          <p:cNvSpPr>
            <a:spLocks noGrp="1"/>
          </p:cNvSpPr>
          <p:nvPr>
            <p:ph idx="1"/>
          </p:nvPr>
        </p:nvSpPr>
        <p:spPr/>
        <p:txBody>
          <a:bodyPr>
            <a:normAutofit fontScale="92500" lnSpcReduction="10000"/>
          </a:bodyPr>
          <a:lstStyle/>
          <a:p>
            <a:r>
              <a:rPr lang="en-US" dirty="0"/>
              <a:t>OHCHR Thematic Study on Implementing CRPD, 2009</a:t>
            </a:r>
          </a:p>
          <a:p>
            <a:pPr lvl="1"/>
            <a:r>
              <a:rPr lang="en-GB" dirty="0"/>
              <a:t>Legislation authorizing the institutionalization of persons with disabilities on the grounds of their disability without their free and informed consent must be abolished. This must include the repeal of provisions authorizing institutionalization of persons with disabilities for their care and treatment without their free and informed consent, as well as provisions authorizing the preventive detention of persons with disabilities on grounds such as the likelihood of them posing a danger to themselves or others, in all cases in which such grounds of care, treatment and public security are linked in legislation to an apparent or diagnosed mental illness. </a:t>
            </a:r>
            <a:r>
              <a:rPr lang="en-GB" dirty="0">
                <a:highlight>
                  <a:srgbClr val="FFFF00"/>
                </a:highlight>
              </a:rPr>
              <a:t>This should not be interpreted to say that persons with disabilities cannot be lawfully subject to detention for care and treatment or to preventive detention, but that the legal grounds upon which restriction of liberty is determined must be de-linked from the disability and neutrally defined so as to apply to all persons on an equal basis.</a:t>
            </a:r>
            <a:endParaRPr lang="en-US" dirty="0">
              <a:highlight>
                <a:srgbClr val="FFFF00"/>
              </a:highlight>
            </a:endParaRPr>
          </a:p>
          <a:p>
            <a:pPr marL="457200" lvl="1" indent="0">
              <a:buNone/>
            </a:pPr>
            <a:r>
              <a:rPr lang="en-GB" dirty="0"/>
              <a:t>What does this mean?  Is it a merely formal standard or a substantive one?</a:t>
            </a:r>
            <a:endParaRPr lang="en-US" dirty="0"/>
          </a:p>
        </p:txBody>
      </p:sp>
    </p:spTree>
    <p:extLst>
      <p:ext uri="{BB962C8B-B14F-4D97-AF65-F5344CB8AC3E}">
        <p14:creationId xmlns:p14="http://schemas.microsoft.com/office/powerpoint/2010/main" val="32673649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DEF00-EBB0-1240-A5BF-DE2B411EA96B}"/>
              </a:ext>
            </a:extLst>
          </p:cNvPr>
          <p:cNvSpPr>
            <a:spLocks noGrp="1"/>
          </p:cNvSpPr>
          <p:nvPr>
            <p:ph type="title"/>
          </p:nvPr>
        </p:nvSpPr>
        <p:spPr>
          <a:xfrm>
            <a:off x="838200" y="365125"/>
            <a:ext cx="10515600" cy="2771614"/>
          </a:xfrm>
        </p:spPr>
        <p:txBody>
          <a:bodyPr>
            <a:normAutofit/>
          </a:bodyPr>
          <a:lstStyle/>
          <a:p>
            <a:r>
              <a:rPr lang="en-US" dirty="0"/>
              <a:t>CRPD-compliant reforms of legal capacity and the abolition of involuntary commitment/treatment</a:t>
            </a:r>
          </a:p>
        </p:txBody>
      </p:sp>
      <p:sp>
        <p:nvSpPr>
          <p:cNvPr id="3" name="Content Placeholder 2">
            <a:extLst>
              <a:ext uri="{FF2B5EF4-FFF2-40B4-BE49-F238E27FC236}">
                <a16:creationId xmlns:a16="http://schemas.microsoft.com/office/drawing/2014/main" id="{A23AFABD-2B62-9542-8D28-08B98AECAEF8}"/>
              </a:ext>
            </a:extLst>
          </p:cNvPr>
          <p:cNvSpPr>
            <a:spLocks noGrp="1"/>
          </p:cNvSpPr>
          <p:nvPr>
            <p:ph idx="1"/>
          </p:nvPr>
        </p:nvSpPr>
        <p:spPr>
          <a:xfrm>
            <a:off x="838200" y="3321933"/>
            <a:ext cx="10515600" cy="2855029"/>
          </a:xfrm>
        </p:spPr>
        <p:txBody>
          <a:bodyPr/>
          <a:lstStyle/>
          <a:p>
            <a:endParaRPr lang="en-US" dirty="0"/>
          </a:p>
        </p:txBody>
      </p:sp>
    </p:spTree>
    <p:extLst>
      <p:ext uri="{BB962C8B-B14F-4D97-AF65-F5344CB8AC3E}">
        <p14:creationId xmlns:p14="http://schemas.microsoft.com/office/powerpoint/2010/main" val="3014198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B4FD8-C4C8-D64D-8FBD-5C1EC4F66979}"/>
              </a:ext>
            </a:extLst>
          </p:cNvPr>
          <p:cNvSpPr>
            <a:spLocks noGrp="1"/>
          </p:cNvSpPr>
          <p:nvPr>
            <p:ph type="title"/>
          </p:nvPr>
        </p:nvSpPr>
        <p:spPr/>
        <p:txBody>
          <a:bodyPr/>
          <a:lstStyle/>
          <a:p>
            <a:r>
              <a:rPr lang="en-US" dirty="0"/>
              <a:t>CRPD-compliant reforms: a true alternative</a:t>
            </a:r>
          </a:p>
        </p:txBody>
      </p:sp>
      <p:sp>
        <p:nvSpPr>
          <p:cNvPr id="3" name="Content Placeholder 2">
            <a:extLst>
              <a:ext uri="{FF2B5EF4-FFF2-40B4-BE49-F238E27FC236}">
                <a16:creationId xmlns:a16="http://schemas.microsoft.com/office/drawing/2014/main" id="{9070321C-C6D3-4C49-BC75-1C601C264C8A}"/>
              </a:ext>
            </a:extLst>
          </p:cNvPr>
          <p:cNvSpPr>
            <a:spLocks noGrp="1"/>
          </p:cNvSpPr>
          <p:nvPr>
            <p:ph idx="1"/>
          </p:nvPr>
        </p:nvSpPr>
        <p:spPr/>
        <p:txBody>
          <a:bodyPr>
            <a:normAutofit fontScale="85000" lnSpcReduction="10000"/>
          </a:bodyPr>
          <a:lstStyle/>
          <a:p>
            <a:r>
              <a:rPr lang="en-US" dirty="0"/>
              <a:t>Peru and Colombia have legislated reforms of civil capacity that substantially comply with Article 12 as interpreted in the General Comment; Costa Rica has achieved much of the same through implementing regulations</a:t>
            </a:r>
          </a:p>
          <a:p>
            <a:r>
              <a:rPr lang="en-US" dirty="0"/>
              <a:t>These reforms have the potential to require the total abolition of involuntary commitment/treatment</a:t>
            </a:r>
          </a:p>
          <a:p>
            <a:pPr lvl="1"/>
            <a:r>
              <a:rPr lang="en-US" dirty="0"/>
              <a:t>Colombia’s reform abolished some of the legislative provisions for involuntary commitment/treatment and a residual clause generally derogates all other inconsistent provisions</a:t>
            </a:r>
          </a:p>
          <a:p>
            <a:pPr lvl="1"/>
            <a:r>
              <a:rPr lang="en-US" dirty="0"/>
              <a:t>Peru had already substantially modified its mental health legislation; advocates are now seeking to do away with ‘emergency’ basis for involuntary commitment/treatment which remains, and also need to address involuntary commitment through penal law</a:t>
            </a:r>
          </a:p>
          <a:p>
            <a:r>
              <a:rPr lang="en-US" dirty="0"/>
              <a:t>Will future reforms include abolition of all involuntary commitment/treatment upfront as core provisions?</a:t>
            </a:r>
          </a:p>
        </p:txBody>
      </p:sp>
    </p:spTree>
    <p:extLst>
      <p:ext uri="{BB962C8B-B14F-4D97-AF65-F5344CB8AC3E}">
        <p14:creationId xmlns:p14="http://schemas.microsoft.com/office/powerpoint/2010/main" val="960127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CBB09-E646-714A-8269-9E480DE9E850}"/>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527ADCD-0E9E-414C-B465-75B7C2AC5C1B}"/>
              </a:ext>
            </a:extLst>
          </p:cNvPr>
          <p:cNvSpPr>
            <a:spLocks noGrp="1"/>
          </p:cNvSpPr>
          <p:nvPr>
            <p:ph idx="1"/>
          </p:nvPr>
        </p:nvSpPr>
        <p:spPr/>
        <p:txBody>
          <a:bodyPr>
            <a:normAutofit fontScale="92500" lnSpcReduction="20000"/>
          </a:bodyPr>
          <a:lstStyle/>
          <a:p>
            <a:r>
              <a:rPr lang="en-US" dirty="0"/>
              <a:t>Linkage between legal capacity and involuntary commitment/treatment recognized by both DPOs and CRPD Committee, and Fusion Law proponents</a:t>
            </a:r>
          </a:p>
          <a:p>
            <a:r>
              <a:rPr lang="en-US" dirty="0"/>
              <a:t>Difference is, 1) aim and 2) understanding of autonomy</a:t>
            </a:r>
          </a:p>
          <a:p>
            <a:pPr lvl="1"/>
            <a:r>
              <a:rPr lang="en-US" dirty="0"/>
              <a:t>Aim of Fusion Law: to reform involuntary commitment and involuntary treatment, taking legal capacity as conditional</a:t>
            </a:r>
          </a:p>
          <a:p>
            <a:pPr lvl="1"/>
            <a:r>
              <a:rPr lang="en-US" dirty="0"/>
              <a:t>Aim of CRPD: to abolish involuntary commitment and involuntary treatment, taking legal capacity as a universal right</a:t>
            </a:r>
          </a:p>
          <a:p>
            <a:pPr lvl="1"/>
            <a:r>
              <a:rPr lang="en-US" dirty="0"/>
              <a:t>Fusion Law approach to autonomy: paternalistic, elitist, colonialist, patriarchal – a condition of self-actualization viewed as individual capability, can be assessed objectively by others (by whom?)</a:t>
            </a:r>
          </a:p>
          <a:p>
            <a:pPr lvl="1"/>
            <a:r>
              <a:rPr lang="en-US" dirty="0"/>
              <a:t>CRPD approach to autonomy: respect for freedom of all persons with disabilities to make choices, and independence of persons (incommensurability?) – an obligation of forbearance exercised in solidarity and with any needed support/accommodations</a:t>
            </a:r>
          </a:p>
        </p:txBody>
      </p:sp>
    </p:spTree>
    <p:extLst>
      <p:ext uri="{BB962C8B-B14F-4D97-AF65-F5344CB8AC3E}">
        <p14:creationId xmlns:p14="http://schemas.microsoft.com/office/powerpoint/2010/main" val="1359850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F840-CD95-A74E-95EB-48512768CF2F}"/>
              </a:ext>
            </a:extLst>
          </p:cNvPr>
          <p:cNvSpPr>
            <a:spLocks noGrp="1"/>
          </p:cNvSpPr>
          <p:nvPr>
            <p:ph type="title"/>
          </p:nvPr>
        </p:nvSpPr>
        <p:spPr/>
        <p:txBody>
          <a:bodyPr>
            <a:normAutofit/>
          </a:bodyPr>
          <a:lstStyle/>
          <a:p>
            <a:r>
              <a:rPr lang="en-US" dirty="0"/>
              <a:t>Overview of CRPD requirements and Fusion Law concept</a:t>
            </a:r>
          </a:p>
        </p:txBody>
      </p:sp>
      <p:sp>
        <p:nvSpPr>
          <p:cNvPr id="3" name="Content Placeholder 2">
            <a:extLst>
              <a:ext uri="{FF2B5EF4-FFF2-40B4-BE49-F238E27FC236}">
                <a16:creationId xmlns:a16="http://schemas.microsoft.com/office/drawing/2014/main" id="{D1177F24-22FD-D646-9628-D32A3CFF3ED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06783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8D2DF-2EC2-2545-9C4C-EB66D3FF2613}"/>
              </a:ext>
            </a:extLst>
          </p:cNvPr>
          <p:cNvSpPr>
            <a:spLocks noGrp="1"/>
          </p:cNvSpPr>
          <p:nvPr>
            <p:ph type="title"/>
          </p:nvPr>
        </p:nvSpPr>
        <p:spPr/>
        <p:txBody>
          <a:bodyPr/>
          <a:lstStyle/>
          <a:p>
            <a:r>
              <a:rPr lang="en-US" dirty="0"/>
              <a:t>What does CRPD require?</a:t>
            </a:r>
          </a:p>
        </p:txBody>
      </p:sp>
      <p:sp>
        <p:nvSpPr>
          <p:cNvPr id="3" name="Content Placeholder 2">
            <a:extLst>
              <a:ext uri="{FF2B5EF4-FFF2-40B4-BE49-F238E27FC236}">
                <a16:creationId xmlns:a16="http://schemas.microsoft.com/office/drawing/2014/main" id="{4A1046EF-C17C-F145-9BD3-6B7E4E817C7A}"/>
              </a:ext>
            </a:extLst>
          </p:cNvPr>
          <p:cNvSpPr>
            <a:spLocks noGrp="1"/>
          </p:cNvSpPr>
          <p:nvPr>
            <p:ph idx="1"/>
          </p:nvPr>
        </p:nvSpPr>
        <p:spPr/>
        <p:txBody>
          <a:bodyPr/>
          <a:lstStyle/>
          <a:p>
            <a:r>
              <a:rPr lang="en-US" dirty="0"/>
              <a:t>Where are the relevant norms to be found?</a:t>
            </a:r>
          </a:p>
          <a:p>
            <a:r>
              <a:rPr lang="en-US" dirty="0"/>
              <a:t>Do the General Comments, Guidelines, and Concluding Observations of the Committee on the Rights of Persons with Disabilities form part of the normative standard?  </a:t>
            </a:r>
          </a:p>
          <a:p>
            <a:r>
              <a:rPr lang="en-US" dirty="0"/>
              <a:t>Is the Committee’s interpretation of Articles 12 and 14 correct, taking into account the rules for treaty interpretation in the Vienna Convention on the Law of Treaties?</a:t>
            </a:r>
          </a:p>
          <a:p>
            <a:r>
              <a:rPr lang="en-US" dirty="0"/>
              <a:t>Is interpretation entirely in the hands of individual states?</a:t>
            </a:r>
          </a:p>
          <a:p>
            <a:endParaRPr lang="en-US" dirty="0"/>
          </a:p>
        </p:txBody>
      </p:sp>
    </p:spTree>
    <p:extLst>
      <p:ext uri="{BB962C8B-B14F-4D97-AF65-F5344CB8AC3E}">
        <p14:creationId xmlns:p14="http://schemas.microsoft.com/office/powerpoint/2010/main" val="321821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CF458-32F1-DE4D-BF5D-F2199E24E2D6}"/>
              </a:ext>
            </a:extLst>
          </p:cNvPr>
          <p:cNvSpPr>
            <a:spLocks noGrp="1"/>
          </p:cNvSpPr>
          <p:nvPr>
            <p:ph type="title"/>
          </p:nvPr>
        </p:nvSpPr>
        <p:spPr/>
        <p:txBody>
          <a:bodyPr/>
          <a:lstStyle/>
          <a:p>
            <a:r>
              <a:rPr lang="en-US" dirty="0"/>
              <a:t>Fusion law – what is it?</a:t>
            </a:r>
          </a:p>
        </p:txBody>
      </p:sp>
      <p:sp>
        <p:nvSpPr>
          <p:cNvPr id="3" name="Content Placeholder 2">
            <a:extLst>
              <a:ext uri="{FF2B5EF4-FFF2-40B4-BE49-F238E27FC236}">
                <a16:creationId xmlns:a16="http://schemas.microsoft.com/office/drawing/2014/main" id="{13CB684E-BD5B-CD49-88FB-82EB9C0A516F}"/>
              </a:ext>
            </a:extLst>
          </p:cNvPr>
          <p:cNvSpPr>
            <a:spLocks noGrp="1"/>
          </p:cNvSpPr>
          <p:nvPr>
            <p:ph idx="1"/>
          </p:nvPr>
        </p:nvSpPr>
        <p:spPr/>
        <p:txBody>
          <a:bodyPr>
            <a:normAutofit/>
          </a:bodyPr>
          <a:lstStyle/>
          <a:p>
            <a:r>
              <a:rPr lang="en-US" dirty="0"/>
              <a:t>Dawson and </a:t>
            </a:r>
            <a:r>
              <a:rPr lang="en-US" dirty="0" err="1"/>
              <a:t>Szmukler</a:t>
            </a:r>
            <a:r>
              <a:rPr lang="en-US" dirty="0"/>
              <a:t> 2006 – predates adoption of CRPD and its normative interpretation</a:t>
            </a:r>
          </a:p>
          <a:p>
            <a:pPr lvl="1"/>
            <a:r>
              <a:rPr lang="en-US" dirty="0"/>
              <a:t>Premise: mental health legislation is discriminatory as it maintains a different standard for ‘mental illness’ compared with physical illness, involuntary commitment/treatment is based on risk</a:t>
            </a:r>
          </a:p>
          <a:p>
            <a:pPr lvl="1"/>
            <a:r>
              <a:rPr lang="en-US" dirty="0"/>
              <a:t>Instead: involuntary commitment/treatment should be based on assessment of mental capacity</a:t>
            </a:r>
          </a:p>
          <a:p>
            <a:pPr lvl="1"/>
            <a:r>
              <a:rPr lang="en-US" dirty="0"/>
              <a:t>But: involuntary treatment should be permitted in the case of criminal offenders to reduce risk of harming others, even if they ‘have capacity’</a:t>
            </a:r>
          </a:p>
          <a:p>
            <a:r>
              <a:rPr lang="en-US" dirty="0"/>
              <a:t>Is any of this compatible with CRPD?</a:t>
            </a:r>
          </a:p>
        </p:txBody>
      </p:sp>
    </p:spTree>
    <p:extLst>
      <p:ext uri="{BB962C8B-B14F-4D97-AF65-F5344CB8AC3E}">
        <p14:creationId xmlns:p14="http://schemas.microsoft.com/office/powerpoint/2010/main" val="213802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DA3A3-7FFD-9C49-970E-CB74EE9907A9}"/>
              </a:ext>
            </a:extLst>
          </p:cNvPr>
          <p:cNvSpPr>
            <a:spLocks noGrp="1"/>
          </p:cNvSpPr>
          <p:nvPr>
            <p:ph type="title"/>
          </p:nvPr>
        </p:nvSpPr>
        <p:spPr/>
        <p:txBody>
          <a:bodyPr/>
          <a:lstStyle/>
          <a:p>
            <a:r>
              <a:rPr lang="en-US" dirty="0"/>
              <a:t>Dilemma</a:t>
            </a:r>
          </a:p>
        </p:txBody>
      </p:sp>
      <p:sp>
        <p:nvSpPr>
          <p:cNvPr id="3" name="Content Placeholder 2">
            <a:extLst>
              <a:ext uri="{FF2B5EF4-FFF2-40B4-BE49-F238E27FC236}">
                <a16:creationId xmlns:a16="http://schemas.microsoft.com/office/drawing/2014/main" id="{5E8ACD1E-6A49-A04F-9C04-888FF89D8D93}"/>
              </a:ext>
            </a:extLst>
          </p:cNvPr>
          <p:cNvSpPr>
            <a:spLocks noGrp="1"/>
          </p:cNvSpPr>
          <p:nvPr>
            <p:ph idx="1"/>
          </p:nvPr>
        </p:nvSpPr>
        <p:spPr/>
        <p:txBody>
          <a:bodyPr/>
          <a:lstStyle/>
          <a:p>
            <a:r>
              <a:rPr lang="en-US" dirty="0"/>
              <a:t>Discussing the compatibility of fusion law with CRPD leads to debate about the normative framework, the interpretation, and whose interpretation matters</a:t>
            </a:r>
          </a:p>
          <a:p>
            <a:r>
              <a:rPr lang="en-US" dirty="0"/>
              <a:t>As one of the drafters of CRPD, as a human rights defender, as someone who actively contributes to normative development I speak from within the framework established by the CRPD Committee in General Comment 1 on Article 12 and the Guidelines on Article 14</a:t>
            </a:r>
          </a:p>
          <a:p>
            <a:r>
              <a:rPr lang="en-US" dirty="0"/>
              <a:t>Advocates of fusion law dispute this interpretation and maintain that their proposals are compatible with the interpretation they uphold</a:t>
            </a:r>
          </a:p>
          <a:p>
            <a:r>
              <a:rPr lang="en-US" dirty="0"/>
              <a:t>Where do the respective points of view come from?</a:t>
            </a:r>
          </a:p>
        </p:txBody>
      </p:sp>
    </p:spTree>
    <p:extLst>
      <p:ext uri="{BB962C8B-B14F-4D97-AF65-F5344CB8AC3E}">
        <p14:creationId xmlns:p14="http://schemas.microsoft.com/office/powerpoint/2010/main" val="1938527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4EFE-B076-4845-BEB5-8532CBA29E85}"/>
              </a:ext>
            </a:extLst>
          </p:cNvPr>
          <p:cNvSpPr>
            <a:spLocks noGrp="1"/>
          </p:cNvSpPr>
          <p:nvPr>
            <p:ph type="title"/>
          </p:nvPr>
        </p:nvSpPr>
        <p:spPr/>
        <p:txBody>
          <a:bodyPr/>
          <a:lstStyle/>
          <a:p>
            <a:r>
              <a:rPr lang="en-US" dirty="0"/>
              <a:t>CRPD norms – Article 12</a:t>
            </a:r>
          </a:p>
        </p:txBody>
      </p:sp>
      <p:sp>
        <p:nvSpPr>
          <p:cNvPr id="3" name="Content Placeholder 2">
            <a:extLst>
              <a:ext uri="{FF2B5EF4-FFF2-40B4-BE49-F238E27FC236}">
                <a16:creationId xmlns:a16="http://schemas.microsoft.com/office/drawing/2014/main" id="{5E38AEC0-3459-EE4E-9821-A6B7206DF2C4}"/>
              </a:ext>
            </a:extLst>
          </p:cNvPr>
          <p:cNvSpPr>
            <a:spLocks noGrp="1"/>
          </p:cNvSpPr>
          <p:nvPr>
            <p:ph idx="1"/>
          </p:nvPr>
        </p:nvSpPr>
        <p:spPr/>
        <p:txBody>
          <a:bodyPr>
            <a:normAutofit fontScale="92500" lnSpcReduction="10000"/>
          </a:bodyPr>
          <a:lstStyle/>
          <a:p>
            <a:r>
              <a:rPr lang="en-US" dirty="0"/>
              <a:t>Article 12 – legal capacity on an equal basis with others in all aspects of life; access to support; safeguards to prevent abuse</a:t>
            </a:r>
          </a:p>
          <a:p>
            <a:pPr lvl="1"/>
            <a:r>
              <a:rPr lang="en-US" dirty="0"/>
              <a:t>Capacity to act</a:t>
            </a:r>
          </a:p>
          <a:p>
            <a:pPr lvl="1"/>
            <a:r>
              <a:rPr lang="en-US" dirty="0"/>
              <a:t>Actual/perceived ‘mental capacity’ cannot justify restriction/removal of legal capacity (to act)</a:t>
            </a:r>
          </a:p>
          <a:p>
            <a:pPr lvl="1"/>
            <a:r>
              <a:rPr lang="en-US" dirty="0"/>
              <a:t>Respect for decisions required at all times including in crisis situations</a:t>
            </a:r>
          </a:p>
          <a:p>
            <a:pPr lvl="1"/>
            <a:r>
              <a:rPr lang="en-US" dirty="0"/>
              <a:t>Right to refuse support (support distinguished from substitution by respecting autonomy, will and preferences in all matters)</a:t>
            </a:r>
          </a:p>
          <a:p>
            <a:pPr lvl="1"/>
            <a:r>
              <a:rPr lang="en-US" dirty="0"/>
              <a:t>Obligation to completely eliminate substitute decision-making, cannot maintain it alongside supported decision-making</a:t>
            </a:r>
          </a:p>
          <a:p>
            <a:pPr lvl="1"/>
            <a:r>
              <a:rPr lang="en-US" dirty="0"/>
              <a:t>Take note of Corrigendum to General Comment No. 1, paragraph 27</a:t>
            </a:r>
          </a:p>
          <a:p>
            <a:pPr lvl="1"/>
            <a:r>
              <a:rPr lang="en-US" dirty="0"/>
              <a:t>Forced treatment regime under mental health legislation is a substitute decision-making regime and violates the right to legal capacity</a:t>
            </a:r>
          </a:p>
        </p:txBody>
      </p:sp>
    </p:spTree>
    <p:extLst>
      <p:ext uri="{BB962C8B-B14F-4D97-AF65-F5344CB8AC3E}">
        <p14:creationId xmlns:p14="http://schemas.microsoft.com/office/powerpoint/2010/main" val="2463717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97153-9D74-774B-AD8B-EF507A5716D9}"/>
              </a:ext>
            </a:extLst>
          </p:cNvPr>
          <p:cNvSpPr>
            <a:spLocks noGrp="1"/>
          </p:cNvSpPr>
          <p:nvPr>
            <p:ph type="title"/>
          </p:nvPr>
        </p:nvSpPr>
        <p:spPr/>
        <p:txBody>
          <a:bodyPr/>
          <a:lstStyle/>
          <a:p>
            <a:r>
              <a:rPr lang="en-US" dirty="0"/>
              <a:t>CRPD norms – Article 14</a:t>
            </a:r>
          </a:p>
        </p:txBody>
      </p:sp>
      <p:sp>
        <p:nvSpPr>
          <p:cNvPr id="3" name="Content Placeholder 2">
            <a:extLst>
              <a:ext uri="{FF2B5EF4-FFF2-40B4-BE49-F238E27FC236}">
                <a16:creationId xmlns:a16="http://schemas.microsoft.com/office/drawing/2014/main" id="{C669FCDF-AD4F-9446-A75E-5E95637C82AD}"/>
              </a:ext>
            </a:extLst>
          </p:cNvPr>
          <p:cNvSpPr>
            <a:spLocks noGrp="1"/>
          </p:cNvSpPr>
          <p:nvPr>
            <p:ph idx="1"/>
          </p:nvPr>
        </p:nvSpPr>
        <p:spPr/>
        <p:txBody>
          <a:bodyPr>
            <a:normAutofit fontScale="77500" lnSpcReduction="20000"/>
          </a:bodyPr>
          <a:lstStyle/>
          <a:p>
            <a:r>
              <a:rPr lang="en-US" dirty="0"/>
              <a:t>Article 14 – deprivation of liberty shall in no case be justified by the existence of a disability</a:t>
            </a:r>
          </a:p>
          <a:p>
            <a:pPr lvl="1"/>
            <a:r>
              <a:rPr lang="en-US" dirty="0"/>
              <a:t>‘Solely’ does not appear in the text – rejected by negotiating parties</a:t>
            </a:r>
          </a:p>
          <a:p>
            <a:pPr lvl="1"/>
            <a:r>
              <a:rPr lang="en-US" dirty="0"/>
              <a:t>It is not possible for factors such as ‘need for care and treatment’ or ‘risk to oneself or others’ to justify impairment-based detention</a:t>
            </a:r>
          </a:p>
          <a:p>
            <a:pPr lvl="1"/>
            <a:r>
              <a:rPr lang="en-US" dirty="0"/>
              <a:t>Detention based on actual or perceived impairment is arbitrary detention, absolutely prohibited</a:t>
            </a:r>
          </a:p>
          <a:p>
            <a:pPr lvl="2"/>
            <a:r>
              <a:rPr lang="en-US" dirty="0"/>
              <a:t>Includes all detention based on a mental health condition – see COs to Spain 2019</a:t>
            </a:r>
          </a:p>
          <a:p>
            <a:pPr lvl="1"/>
            <a:r>
              <a:rPr lang="en-US" dirty="0"/>
              <a:t>Involuntary commitment contravenes the right to exercise legal capacity and free and informed consent regarding hospital admission, care and treatment</a:t>
            </a:r>
          </a:p>
          <a:p>
            <a:pPr lvl="1"/>
            <a:r>
              <a:rPr lang="en-US" dirty="0"/>
              <a:t>Nonconsensual mental health treatment violates Article 14, as well as Article 15 (freedom from torture and other ill-treatment)</a:t>
            </a:r>
          </a:p>
          <a:p>
            <a:pPr lvl="1"/>
            <a:r>
              <a:rPr lang="en-US" dirty="0"/>
              <a:t>Reiterates GC1 on respecting legal capacity in emergency and crisis situations</a:t>
            </a:r>
          </a:p>
          <a:p>
            <a:pPr lvl="1"/>
            <a:r>
              <a:rPr lang="en-US" dirty="0"/>
              <a:t>Declarations of unfitness to stand trial or unfitness to be held criminally responsible, and the associated forms of detention, including ‘security measures’, are contrary to Article 14</a:t>
            </a:r>
          </a:p>
          <a:p>
            <a:pPr lvl="1"/>
            <a:r>
              <a:rPr lang="en-US" dirty="0"/>
              <a:t>Restorative justice and diversion from criminal justice encouraged; cannot entail compulsory mental health treatment</a:t>
            </a:r>
          </a:p>
        </p:txBody>
      </p:sp>
    </p:spTree>
    <p:extLst>
      <p:ext uri="{BB962C8B-B14F-4D97-AF65-F5344CB8AC3E}">
        <p14:creationId xmlns:p14="http://schemas.microsoft.com/office/powerpoint/2010/main" val="16589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D97DE-539E-2D4A-B0F3-A2209B1916F7}"/>
              </a:ext>
            </a:extLst>
          </p:cNvPr>
          <p:cNvSpPr>
            <a:spLocks noGrp="1"/>
          </p:cNvSpPr>
          <p:nvPr>
            <p:ph type="title"/>
          </p:nvPr>
        </p:nvSpPr>
        <p:spPr/>
        <p:txBody>
          <a:bodyPr/>
          <a:lstStyle/>
          <a:p>
            <a:r>
              <a:rPr lang="en-US" dirty="0"/>
              <a:t>Two points to highlight</a:t>
            </a:r>
          </a:p>
        </p:txBody>
      </p:sp>
      <p:sp>
        <p:nvSpPr>
          <p:cNvPr id="3" name="Content Placeholder 2">
            <a:extLst>
              <a:ext uri="{FF2B5EF4-FFF2-40B4-BE49-F238E27FC236}">
                <a16:creationId xmlns:a16="http://schemas.microsoft.com/office/drawing/2014/main" id="{07A70499-BADF-464A-AB9B-38B91CEEF9E0}"/>
              </a:ext>
            </a:extLst>
          </p:cNvPr>
          <p:cNvSpPr>
            <a:spLocks noGrp="1"/>
          </p:cNvSpPr>
          <p:nvPr>
            <p:ph idx="1"/>
          </p:nvPr>
        </p:nvSpPr>
        <p:spPr/>
        <p:txBody>
          <a:bodyPr>
            <a:normAutofit fontScale="92500" lnSpcReduction="10000"/>
          </a:bodyPr>
          <a:lstStyle/>
          <a:p>
            <a:r>
              <a:rPr lang="en-US" dirty="0"/>
              <a:t>Best interpretation of will and preferences – when not possible to determine a person’s will and preferences, despite significant efforts, obligation to make the best interpretation and not utilize ‘best interests’ principle</a:t>
            </a:r>
          </a:p>
          <a:p>
            <a:pPr lvl="1"/>
            <a:r>
              <a:rPr lang="en-US" dirty="0"/>
              <a:t>Utilize evidence of habits, personal history and values, to approximate best guess as to that individual’s likely will regarding a particular decision</a:t>
            </a:r>
          </a:p>
          <a:p>
            <a:pPr lvl="1"/>
            <a:r>
              <a:rPr lang="en-US" dirty="0"/>
              <a:t>Only if not possible to determine directly and non-action irrevocably prejudices important rights – present it accessibly, even if uncertain the person is conscious – if they object, it is an incorrect interpretation!</a:t>
            </a:r>
          </a:p>
          <a:p>
            <a:r>
              <a:rPr lang="en-US" dirty="0"/>
              <a:t>Advance directives – a form of support in exercising legal capacity</a:t>
            </a:r>
          </a:p>
          <a:p>
            <a:pPr lvl="1"/>
            <a:r>
              <a:rPr lang="en-US" dirty="0"/>
              <a:t>Can/should they be used to bind one’s own future will?  Or only as plan to be carried out subject to will at future time, and/or as evidence of best interpretation, if not possible to determine will despite significant effort?</a:t>
            </a:r>
          </a:p>
        </p:txBody>
      </p:sp>
    </p:spTree>
    <p:extLst>
      <p:ext uri="{BB962C8B-B14F-4D97-AF65-F5344CB8AC3E}">
        <p14:creationId xmlns:p14="http://schemas.microsoft.com/office/powerpoint/2010/main" val="3093148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7361</TotalTime>
  <Words>3384</Words>
  <Application>Microsoft Macintosh PowerPoint</Application>
  <PresentationFormat>Widescreen</PresentationFormat>
  <Paragraphs>134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Fusion Laws and CRPD: Compatible or Not?</vt:lpstr>
      <vt:lpstr>Outline of this presentation</vt:lpstr>
      <vt:lpstr>Overview of CRPD requirements and Fusion Law concept</vt:lpstr>
      <vt:lpstr>What does CRPD require?</vt:lpstr>
      <vt:lpstr>Fusion law – what is it?</vt:lpstr>
      <vt:lpstr>Dilemma</vt:lpstr>
      <vt:lpstr>CRPD norms – Article 12</vt:lpstr>
      <vt:lpstr>CRPD norms – Article 14</vt:lpstr>
      <vt:lpstr>Two points to highlight</vt:lpstr>
      <vt:lpstr>Questions:</vt:lpstr>
      <vt:lpstr>Development of Fusion Law as enacted in Northern Ireland and related writings</vt:lpstr>
      <vt:lpstr>Mental Capacity Act (Northern Ireland) 2016 </vt:lpstr>
      <vt:lpstr>How is support addressed in MCA (NI)?</vt:lpstr>
      <vt:lpstr>‘Necessity’ doctrine, procedural safeguards in MCA (NI)</vt:lpstr>
      <vt:lpstr>Police powers in MCA (NI)</vt:lpstr>
      <vt:lpstr>Review for CRPD compatibility? re MCA (NI)</vt:lpstr>
      <vt:lpstr>Szmukler, Daw and Dawson 2010</vt:lpstr>
      <vt:lpstr>Essex Autonomy Project ‘Three Jurisdictions Report’ 2016 </vt:lpstr>
      <vt:lpstr>Corrigendum GC1 para. 27</vt:lpstr>
      <vt:lpstr>Other challenges to General Comment No. 1</vt:lpstr>
      <vt:lpstr>Related challenges to GC1</vt:lpstr>
      <vt:lpstr>How has CRPD Committee resolved those questions? </vt:lpstr>
      <vt:lpstr>Is fusion law new?</vt:lpstr>
      <vt:lpstr>What about that ‘necessity’ doctrine?</vt:lpstr>
      <vt:lpstr>‘Disability-neutral’ legislation</vt:lpstr>
      <vt:lpstr>CRPD-compliant reforms of legal capacity and the abolition of involuntary commitment/treatment</vt:lpstr>
      <vt:lpstr>CRPD-compliant reforms: a true alternative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Fusion Laws and CRPD: Compatible or Not?</dc:title>
  <dc:creator>Microsoft Office User</dc:creator>
  <cp:lastModifiedBy>Microsoft Office User</cp:lastModifiedBy>
  <cp:revision>38</cp:revision>
  <dcterms:created xsi:type="dcterms:W3CDTF">2020-06-11T14:14:01Z</dcterms:created>
  <dcterms:modified xsi:type="dcterms:W3CDTF">2020-06-16T16:55:57Z</dcterms:modified>
</cp:coreProperties>
</file>