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62" r:id="rId3"/>
    <p:sldId id="259" r:id="rId4"/>
    <p:sldId id="261" r:id="rId5"/>
    <p:sldId id="260" r:id="rId6"/>
    <p:sldId id="263" r:id="rId7"/>
    <p:sldId id="264" r:id="rId8"/>
    <p:sldId id="265" r:id="rId9"/>
    <p:sldId id="266" r:id="rId10"/>
    <p:sldId id="268" r:id="rId11"/>
    <p:sldId id="267" r:id="rId12"/>
    <p:sldId id="273" r:id="rId13"/>
    <p:sldId id="269" r:id="rId14"/>
    <p:sldId id="270" r:id="rId15"/>
    <p:sldId id="271" r:id="rId16"/>
    <p:sldId id="272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85" d="100"/>
          <a:sy n="85" d="100"/>
        </p:scale>
        <p:origin x="-13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CF7B-EBD3-3643-ACD0-5C261817E925}" type="datetimeFigureOut">
              <a:rPr lang="en-US" smtClean="0"/>
              <a:pPr/>
              <a:t>12/11/14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958B-82D8-5344-AED6-F18789B2D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CF7B-EBD3-3643-ACD0-5C261817E925}" type="datetimeFigureOut">
              <a:rPr lang="en-US" smtClean="0"/>
              <a:pPr/>
              <a:t>12/11/14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958B-82D8-5344-AED6-F18789B2D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CF7B-EBD3-3643-ACD0-5C261817E925}" type="datetimeFigureOut">
              <a:rPr lang="en-US" smtClean="0"/>
              <a:pPr/>
              <a:t>12/11/14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958B-82D8-5344-AED6-F18789B2D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CF7B-EBD3-3643-ACD0-5C261817E925}" type="datetimeFigureOut">
              <a:rPr lang="en-US" smtClean="0"/>
              <a:pPr/>
              <a:t>12/11/14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958B-82D8-5344-AED6-F18789B2D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CF7B-EBD3-3643-ACD0-5C261817E925}" type="datetimeFigureOut">
              <a:rPr lang="en-US" smtClean="0"/>
              <a:pPr/>
              <a:t>12/11/14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958B-82D8-5344-AED6-F18789B2D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CF7B-EBD3-3643-ACD0-5C261817E925}" type="datetimeFigureOut">
              <a:rPr lang="en-US" smtClean="0"/>
              <a:pPr/>
              <a:t>12/11/14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958B-82D8-5344-AED6-F18789B2D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CF7B-EBD3-3643-ACD0-5C261817E925}" type="datetimeFigureOut">
              <a:rPr lang="en-US" smtClean="0"/>
              <a:pPr/>
              <a:t>12/11/14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958B-82D8-5344-AED6-F18789B2D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CF7B-EBD3-3643-ACD0-5C261817E925}" type="datetimeFigureOut">
              <a:rPr lang="en-US" smtClean="0"/>
              <a:pPr/>
              <a:t>12/11/14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958B-82D8-5344-AED6-F18789B2D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CF7B-EBD3-3643-ACD0-5C261817E925}" type="datetimeFigureOut">
              <a:rPr lang="en-US" smtClean="0"/>
              <a:pPr/>
              <a:t>12/11/14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958B-82D8-5344-AED6-F18789B2D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CF7B-EBD3-3643-ACD0-5C261817E925}" type="datetimeFigureOut">
              <a:rPr lang="en-US" smtClean="0"/>
              <a:pPr/>
              <a:t>12/11/14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958B-82D8-5344-AED6-F18789B2D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CF7B-EBD3-3643-ACD0-5C261817E925}" type="datetimeFigureOut">
              <a:rPr lang="en-US" smtClean="0"/>
              <a:pPr/>
              <a:t>12/11/14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958B-82D8-5344-AED6-F18789B2D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4CF7B-EBD3-3643-ACD0-5C261817E925}" type="datetimeFigureOut">
              <a:rPr lang="en-US" smtClean="0"/>
              <a:pPr/>
              <a:t>12/11/14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E958B-82D8-5344-AED6-F18789B2D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thereddoorproject.wordpress.com" TargetMode="External"/><Relationship Id="rId4" Type="http://schemas.openxmlformats.org/officeDocument/2006/relationships/hyperlink" Target="http://healingneen.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ntentionalpeersupport.org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ssrn.com/author=1348856" TargetMode="External"/><Relationship Id="rId4" Type="http://schemas.openxmlformats.org/officeDocument/2006/relationships/hyperlink" Target="http://www.chrusp.org" TargetMode="External"/><Relationship Id="rId5" Type="http://schemas.openxmlformats.org/officeDocument/2006/relationships/hyperlink" Target="http://www.wnusp.net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tminkowitz@earthlink.ne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Legal Capacity from a Gender Perspective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Tina Minkowitz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Women with Physical</a:t>
            </a:r>
            <a:br>
              <a:rPr lang="en-US" dirty="0" smtClean="0"/>
            </a:br>
            <a:r>
              <a:rPr lang="en-US" dirty="0" smtClean="0"/>
              <a:t> and Sensory Disabilities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Carers</a:t>
            </a:r>
            <a:r>
              <a:rPr lang="en-US" dirty="0" smtClean="0"/>
              <a:t> assert control or arrange things for their own convenience</a:t>
            </a:r>
          </a:p>
          <a:p>
            <a:r>
              <a:rPr lang="en-US" dirty="0" smtClean="0"/>
              <a:t>Corrective surgeries without informed consent</a:t>
            </a:r>
          </a:p>
          <a:p>
            <a:r>
              <a:rPr lang="en-US" dirty="0" smtClean="0"/>
              <a:t>Ignored and treated as incapable due to others’ discomfort or inability to accommodate communication needs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Girls with Disabilities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Drugged for behavior control, removed from family and made wards of the court – girls </a:t>
            </a:r>
            <a:r>
              <a:rPr lang="en-US" dirty="0" err="1" smtClean="0"/>
              <a:t>psychiatrized</a:t>
            </a:r>
            <a:r>
              <a:rPr lang="en-US" dirty="0" smtClean="0"/>
              <a:t> and criminalized for sexuality, aggression, assertiveness, being Black, being LBT, needing support after being raped or otherwise abused</a:t>
            </a:r>
          </a:p>
          <a:p>
            <a:r>
              <a:rPr lang="en-US" dirty="0" smtClean="0"/>
              <a:t>Not allowed to mature physically</a:t>
            </a:r>
          </a:p>
          <a:p>
            <a:r>
              <a:rPr lang="en-US" dirty="0" smtClean="0"/>
              <a:t>Not prepared for adult responsibilities and choices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Women in Conflict with the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“Jury of her peers”</a:t>
            </a:r>
          </a:p>
          <a:p>
            <a:r>
              <a:rPr lang="en-US" dirty="0" smtClean="0"/>
              <a:t>Victimless crimes and crimeless victims</a:t>
            </a:r>
          </a:p>
          <a:p>
            <a:r>
              <a:rPr lang="en-US" dirty="0" smtClean="0"/>
              <a:t>Relationship to the state: seek its protection, change from within, avoid?</a:t>
            </a:r>
          </a:p>
          <a:p>
            <a:pPr lvl="2"/>
            <a:r>
              <a:rPr lang="en-US" dirty="0" smtClean="0"/>
              <a:t>Catharine MacKinnon, Towards a Feminist Theory of the State (1989)</a:t>
            </a:r>
          </a:p>
          <a:p>
            <a:r>
              <a:rPr lang="en-US" dirty="0" smtClean="0"/>
              <a:t>Peacemaking circles – fostering right relationships – potential for egalitarian justice…. </a:t>
            </a:r>
          </a:p>
          <a:p>
            <a:pPr lvl="2"/>
            <a:r>
              <a:rPr lang="en-US" dirty="0" smtClean="0"/>
              <a:t>Kay </a:t>
            </a:r>
            <a:r>
              <a:rPr lang="en-US" dirty="0" err="1" smtClean="0"/>
              <a:t>Pranis</a:t>
            </a:r>
            <a:r>
              <a:rPr lang="en-US" dirty="0" smtClean="0"/>
              <a:t> et al, Peacemaking Circles: From Crime to Community (2003)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Exclusion from traditional female roles:</a:t>
            </a:r>
          </a:p>
          <a:p>
            <a:pPr lvl="1"/>
            <a:r>
              <a:rPr lang="en-US" dirty="0" smtClean="0"/>
              <a:t>Loss of parenting rights, forced abortion and sterilization, disabled women “not marriageable”</a:t>
            </a:r>
          </a:p>
          <a:p>
            <a:r>
              <a:rPr lang="en-US" dirty="0" smtClean="0"/>
              <a:t>Exclusion from full legal capacity defined on male norm:</a:t>
            </a:r>
          </a:p>
          <a:p>
            <a:pPr lvl="1"/>
            <a:r>
              <a:rPr lang="en-US" dirty="0" smtClean="0"/>
              <a:t>Legal and social limbo of women declared incapable, put under guardianship or incapacity-based control measures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Female Socialization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Conflict between female socialization based on relationships and expectation that legal agent exists in absence of any pre-defined relationships</a:t>
            </a:r>
          </a:p>
          <a:p>
            <a:r>
              <a:rPr lang="en-US" dirty="0" smtClean="0"/>
              <a:t>Exercise of agency under oppression, resisting oppression, role models and lack of role models</a:t>
            </a:r>
          </a:p>
          <a:p>
            <a:r>
              <a:rPr lang="en-US" dirty="0" smtClean="0"/>
              <a:t>Responsibility prior to or in absence of self-determination</a:t>
            </a:r>
          </a:p>
          <a:p>
            <a:r>
              <a:rPr lang="en-US" dirty="0" smtClean="0"/>
              <a:t>Self as abstraction; relationships as vulnerability and strength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Gendered Legal Capacity </a:t>
            </a:r>
            <a:br>
              <a:rPr lang="en-US" dirty="0" smtClean="0"/>
            </a:br>
            <a:r>
              <a:rPr lang="en-US" dirty="0" smtClean="0"/>
              <a:t>and CRPD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Free will, finances, sexuality, aggression and assertiveness, political participation and leadership – male prerogatives?</a:t>
            </a:r>
          </a:p>
          <a:p>
            <a:r>
              <a:rPr lang="en-US" dirty="0" smtClean="0"/>
              <a:t>Relationship and support – female responsibilities?</a:t>
            </a:r>
          </a:p>
          <a:p>
            <a:r>
              <a:rPr lang="en-US" dirty="0" smtClean="0"/>
              <a:t>Vision: </a:t>
            </a:r>
          </a:p>
          <a:p>
            <a:pPr lvl="1"/>
            <a:r>
              <a:rPr lang="en-US" dirty="0" smtClean="0"/>
              <a:t>Conceptualization of legal capacity as a right held open for everyone, its exercise and practice as fluid</a:t>
            </a:r>
          </a:p>
          <a:p>
            <a:pPr lvl="1"/>
            <a:r>
              <a:rPr lang="en-US" dirty="0" smtClean="0"/>
              <a:t>Equal availability of *opportunities and *support to exercise legal capacity</a:t>
            </a:r>
          </a:p>
          <a:p>
            <a:pPr lvl="1"/>
            <a:r>
              <a:rPr lang="en-US" dirty="0" smtClean="0"/>
              <a:t>Countering meta-narratives that stereotype women, girls, boys or men with disabilities as incompetent, dangerous, dependent, irresponsible, etc.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Gendered Legal Capacity </a:t>
            </a:r>
            <a:br>
              <a:rPr lang="en-US" dirty="0" smtClean="0"/>
            </a:br>
            <a:r>
              <a:rPr lang="en-US" dirty="0" smtClean="0"/>
              <a:t>and CRPD Approach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Women with disabilities lead the way:</a:t>
            </a:r>
          </a:p>
          <a:p>
            <a:pPr lvl="1"/>
            <a:r>
              <a:rPr lang="en-US" dirty="0" smtClean="0"/>
              <a:t>Peer support/ egalitarian-mutual relationships</a:t>
            </a:r>
          </a:p>
          <a:p>
            <a:pPr lvl="2"/>
            <a:r>
              <a:rPr lang="en-US" dirty="0" smtClean="0"/>
              <a:t>Judi Chamberlin, On Our Own (1988)</a:t>
            </a:r>
          </a:p>
          <a:p>
            <a:pPr lvl="2"/>
            <a:r>
              <a:rPr lang="en-US" dirty="0" err="1" smtClean="0"/>
              <a:t>Shery</a:t>
            </a:r>
            <a:r>
              <a:rPr lang="en-US" dirty="0" smtClean="0"/>
              <a:t> Mead, </a:t>
            </a:r>
            <a:r>
              <a:rPr lang="en-US" dirty="0" smtClean="0">
                <a:hlinkClick r:id="rId2"/>
              </a:rPr>
              <a:t>www.intentionalpeersupport.org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Support is messy, warm, creative</a:t>
            </a:r>
          </a:p>
          <a:p>
            <a:pPr lvl="2"/>
            <a:r>
              <a:rPr lang="en-US" dirty="0" err="1" smtClean="0"/>
              <a:t>Reshma</a:t>
            </a:r>
            <a:r>
              <a:rPr lang="en-US" dirty="0" smtClean="0"/>
              <a:t> </a:t>
            </a:r>
            <a:r>
              <a:rPr lang="en-US" dirty="0" err="1" smtClean="0"/>
              <a:t>Valliappan</a:t>
            </a:r>
            <a:r>
              <a:rPr lang="en-US" dirty="0" smtClean="0"/>
              <a:t>, </a:t>
            </a:r>
            <a:r>
              <a:rPr lang="en-US" dirty="0" smtClean="0">
                <a:hlinkClick r:id="rId3"/>
              </a:rPr>
              <a:t>http://thereddoorproject.wordpress.com</a:t>
            </a:r>
            <a:endParaRPr lang="en-US" dirty="0" smtClean="0"/>
          </a:p>
          <a:p>
            <a:pPr lvl="1"/>
            <a:r>
              <a:rPr lang="en-US" dirty="0" smtClean="0"/>
              <a:t>Need for self-care and time alone</a:t>
            </a:r>
          </a:p>
          <a:p>
            <a:pPr lvl="1"/>
            <a:r>
              <a:rPr lang="en-US" dirty="0" smtClean="0"/>
              <a:t>Not throwing anyone away</a:t>
            </a:r>
          </a:p>
          <a:p>
            <a:pPr lvl="2"/>
            <a:r>
              <a:rPr lang="en-US" dirty="0" smtClean="0"/>
              <a:t>Tonier Cain, </a:t>
            </a:r>
            <a:r>
              <a:rPr lang="en-US" dirty="0" smtClean="0">
                <a:hlinkClick r:id="rId4"/>
              </a:rPr>
              <a:t>http://healingneen.com</a:t>
            </a:r>
            <a:r>
              <a:rPr lang="en-US" dirty="0" smtClean="0"/>
              <a:t>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and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tminkowitz@earthlink.net</a:t>
            </a:r>
            <a:endParaRPr lang="en-US" dirty="0" smtClean="0"/>
          </a:p>
          <a:p>
            <a:r>
              <a:rPr lang="en-US" u="sng" dirty="0">
                <a:hlinkClick r:id="rId3"/>
              </a:rPr>
              <a:t>http://ssrn.com/author=1348856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www.chrusp.org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www.wnusp.net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Uniform standard and meaning of legal capacity</a:t>
            </a:r>
          </a:p>
          <a:p>
            <a:r>
              <a:rPr lang="en-US" dirty="0" smtClean="0"/>
              <a:t>Feminist values and inspiration</a:t>
            </a:r>
          </a:p>
          <a:p>
            <a:pPr lvl="1"/>
            <a:r>
              <a:rPr lang="en-US" dirty="0" smtClean="0"/>
              <a:t>Autonomy and relationships</a:t>
            </a:r>
          </a:p>
          <a:p>
            <a:pPr lvl="1"/>
            <a:r>
              <a:rPr lang="en-US" dirty="0" smtClean="0"/>
              <a:t>Making violations visible</a:t>
            </a:r>
          </a:p>
          <a:p>
            <a:r>
              <a:rPr lang="en-US" dirty="0" smtClean="0"/>
              <a:t>Women and girls with disabilities – intersecting discrimination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CRPD and CEDAW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CEDAW Art 15</a:t>
            </a:r>
          </a:p>
          <a:p>
            <a:pPr lvl="1"/>
            <a:r>
              <a:rPr lang="en-US" dirty="0" smtClean="0"/>
              <a:t>Equality before the law</a:t>
            </a:r>
          </a:p>
          <a:p>
            <a:pPr lvl="1"/>
            <a:r>
              <a:rPr lang="en-US" dirty="0" smtClean="0"/>
              <a:t>Identical legal capacity of women/men</a:t>
            </a:r>
          </a:p>
          <a:p>
            <a:pPr lvl="1"/>
            <a:r>
              <a:rPr lang="en-US" dirty="0" smtClean="0"/>
              <a:t>Civil matters – contracts, legal proceedings, domicile</a:t>
            </a:r>
          </a:p>
          <a:p>
            <a:pPr lvl="1"/>
            <a:r>
              <a:rPr lang="en-US" dirty="0" smtClean="0"/>
              <a:t>Can’t be waived by private agreement</a:t>
            </a:r>
          </a:p>
          <a:p>
            <a:r>
              <a:rPr lang="en-US" dirty="0" smtClean="0"/>
              <a:t>CRPD Art 12 builds on CEDAW Art 15</a:t>
            </a:r>
          </a:p>
          <a:p>
            <a:pPr lvl="1"/>
            <a:r>
              <a:rPr lang="en-US" dirty="0" smtClean="0"/>
              <a:t>Universal attribute – reshapes understanding of legal capacity by including PWD</a:t>
            </a:r>
          </a:p>
          <a:p>
            <a:pPr lvl="1"/>
            <a:r>
              <a:rPr lang="en-US" dirty="0" smtClean="0"/>
              <a:t>Support for equal enjoyment</a:t>
            </a:r>
          </a:p>
          <a:p>
            <a:pPr lvl="1"/>
            <a:r>
              <a:rPr lang="en-US" dirty="0" smtClean="0"/>
              <a:t>Measures must respect will and preferences</a:t>
            </a:r>
          </a:p>
          <a:p>
            <a:pPr lvl="1"/>
            <a:r>
              <a:rPr lang="en-US" dirty="0" smtClean="0"/>
              <a:t>All aspects of life – can encompass criminal liability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under CRPD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Universal attribute (GC1 ¶ 25)</a:t>
            </a:r>
          </a:p>
          <a:p>
            <a:r>
              <a:rPr lang="en-US" dirty="0" smtClean="0"/>
              <a:t>CEDAW Art 15 applies to women with disabilities (GC1 ¶ 35)</a:t>
            </a:r>
          </a:p>
          <a:p>
            <a:r>
              <a:rPr lang="en-US" dirty="0" smtClean="0"/>
              <a:t>No denial of legal capacity based on disability status, anticipated outcome or assessment of “mental capacity” (GC1 ¶¶ 15, 29i)</a:t>
            </a:r>
          </a:p>
          <a:p>
            <a:r>
              <a:rPr lang="en-US" dirty="0" smtClean="0"/>
              <a:t>Right to legal capacity not contingent on acceptance of support (GC1 ¶¶ 19, 29g)</a:t>
            </a:r>
          </a:p>
          <a:p>
            <a:r>
              <a:rPr lang="en-US" dirty="0" smtClean="0"/>
              <a:t>“Best interpretation of will and preferences” (GC1 ¶ 21)</a:t>
            </a:r>
          </a:p>
          <a:p>
            <a:r>
              <a:rPr lang="en-US" dirty="0" smtClean="0"/>
              <a:t>Legal capacity interacts with other fundamental rights: access to justice, liberty, integrity, privacy, sexuality and parenting, work, adequate standard of living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Women/Girls Deprived of </a:t>
            </a:r>
            <a:br>
              <a:rPr lang="en-US" dirty="0" smtClean="0"/>
            </a:br>
            <a:r>
              <a:rPr lang="en-US" dirty="0" smtClean="0"/>
              <a:t>Legal Capacity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Older women</a:t>
            </a:r>
          </a:p>
          <a:p>
            <a:r>
              <a:rPr lang="en-US" dirty="0" smtClean="0"/>
              <a:t>Women with psychosocial disabilities/ users and survivors of psychiatry</a:t>
            </a:r>
          </a:p>
          <a:p>
            <a:r>
              <a:rPr lang="en-US" dirty="0" smtClean="0"/>
              <a:t>Women with intellectual disabilities</a:t>
            </a:r>
          </a:p>
          <a:p>
            <a:r>
              <a:rPr lang="en-US" dirty="0" smtClean="0"/>
              <a:t>Women with physical and sensory disabilities</a:t>
            </a:r>
          </a:p>
          <a:p>
            <a:r>
              <a:rPr lang="en-US" dirty="0" smtClean="0"/>
              <a:t>Girls with disabilities</a:t>
            </a:r>
          </a:p>
          <a:p>
            <a:r>
              <a:rPr lang="en-US" dirty="0" smtClean="0"/>
              <a:t>Women in conflict with the law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Older Women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Institutional living arrangements where staff decide placement and eligibility based on medical assessment and “mental capacity”</a:t>
            </a:r>
          </a:p>
          <a:p>
            <a:r>
              <a:rPr lang="en-US" dirty="0" smtClean="0"/>
              <a:t>Informal or formal support relationships with adult daughters, with guardianship as potential threat no obligation to respect autonomy</a:t>
            </a:r>
          </a:p>
          <a:p>
            <a:r>
              <a:rPr lang="en-US" dirty="0" smtClean="0"/>
              <a:t>Worldwide inequitable access to resources</a:t>
            </a:r>
          </a:p>
          <a:p>
            <a:r>
              <a:rPr lang="en-US" dirty="0" smtClean="0"/>
              <a:t>Women outlive men, spend longer period of life in these circumstances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Women with </a:t>
            </a:r>
            <a:br>
              <a:rPr lang="en-US" dirty="0" smtClean="0"/>
            </a:br>
            <a:r>
              <a:rPr lang="en-US" dirty="0" smtClean="0"/>
              <a:t>Psychosocial Disabilities/ </a:t>
            </a:r>
            <a:br>
              <a:rPr lang="en-US" dirty="0" smtClean="0"/>
            </a:br>
            <a:r>
              <a:rPr lang="en-US" dirty="0" smtClean="0"/>
              <a:t>Users and Survivors of Psychiatry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Labeling and </a:t>
            </a:r>
            <a:r>
              <a:rPr lang="en-US" dirty="0" err="1" smtClean="0"/>
              <a:t>medicalizing</a:t>
            </a:r>
            <a:r>
              <a:rPr lang="en-US" dirty="0" smtClean="0"/>
              <a:t> of our experiences – denies ownership of our own life narrative, violates privacy and freedom of thought</a:t>
            </a:r>
          </a:p>
          <a:p>
            <a:r>
              <a:rPr lang="en-US" dirty="0" smtClean="0"/>
              <a:t>Locked up, handcuffed, tied to beds, solitary confinement, forced drugging, forced nakedness, rape, degrading conditions – we are put under control measures while violent perpetrators go free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782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Women with </a:t>
            </a:r>
            <a:br>
              <a:rPr lang="en-US" dirty="0" smtClean="0"/>
            </a:br>
            <a:r>
              <a:rPr lang="en-US" dirty="0" smtClean="0"/>
              <a:t>Psychosocial Disabilities/ </a:t>
            </a:r>
            <a:br>
              <a:rPr lang="en-US" dirty="0" smtClean="0"/>
            </a:br>
            <a:r>
              <a:rPr lang="en-US" dirty="0" smtClean="0"/>
              <a:t>Users and Survivors of Psychiatry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Violations are said to be “good for us” – expectation to enter into compliant relationship with perpetrators – enacts and reinforces gender oppression, also racial oppression</a:t>
            </a:r>
          </a:p>
          <a:p>
            <a:r>
              <a:rPr lang="en-US" dirty="0" smtClean="0"/>
              <a:t>Support needs suppressed or channeled into relationships of dependency and control</a:t>
            </a:r>
          </a:p>
          <a:p>
            <a:r>
              <a:rPr lang="en-US" dirty="0" smtClean="0"/>
              <a:t>Peer support draws on feminist consciousness-raising, “hear each other into speech”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Women with Intellectual Disabilities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Infantilized and denied opportunities to learn and gain life experience</a:t>
            </a:r>
          </a:p>
          <a:p>
            <a:r>
              <a:rPr lang="en-US" dirty="0" smtClean="0"/>
              <a:t>Sexuality suppressed and punished – including through forced psychiatry (e.g. electroshock and lobotomy), forced sterilization and medical treatment to prevent physical maturity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4704</TotalTime>
  <Words>940</Words>
  <Application>Microsoft Macintosh PowerPoint</Application>
  <PresentationFormat>On-screen Show (4:3)</PresentationFormat>
  <Paragraphs>103</Paragraphs>
  <Slides>17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Legal Capacity from a Gender Perspective</vt:lpstr>
      <vt:lpstr>Overview</vt:lpstr>
      <vt:lpstr>CRPD and CEDAW</vt:lpstr>
      <vt:lpstr>Standard under CRPD</vt:lpstr>
      <vt:lpstr>Women/Girls Deprived of  Legal Capacity</vt:lpstr>
      <vt:lpstr>Older Women</vt:lpstr>
      <vt:lpstr>Women with  Psychosocial Disabilities/  Users and Survivors of Psychiatry</vt:lpstr>
      <vt:lpstr>Women with  Psychosocial Disabilities/  Users and Survivors of Psychiatry 2</vt:lpstr>
      <vt:lpstr>Women with Intellectual Disabilities</vt:lpstr>
      <vt:lpstr>Women with Physical  and Sensory Disabilities</vt:lpstr>
      <vt:lpstr>Girls with Disabilities</vt:lpstr>
      <vt:lpstr>Women in Conflict with the Law</vt:lpstr>
      <vt:lpstr>Generally</vt:lpstr>
      <vt:lpstr>Impact of Female Socialization</vt:lpstr>
      <vt:lpstr>Gendered Legal Capacity  and CRPD Approach</vt:lpstr>
      <vt:lpstr>Gendered Legal Capacity  and CRPD Approach 2</vt:lpstr>
      <vt:lpstr>Contact and Resources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Capacity from a Gender Perspective</dc:title>
  <dc:creator>Tina Minkowitz</dc:creator>
  <cp:lastModifiedBy>Tina Minkowitz</cp:lastModifiedBy>
  <cp:revision>13</cp:revision>
  <dcterms:created xsi:type="dcterms:W3CDTF">2014-12-11T08:12:21Z</dcterms:created>
  <dcterms:modified xsi:type="dcterms:W3CDTF">2014-12-11T14:20:37Z</dcterms:modified>
</cp:coreProperties>
</file>