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3"/>
  </p:normalViewPr>
  <p:slideViewPr>
    <p:cSldViewPr snapToGrid="0" snapToObjects="1">
      <p:cViewPr varScale="1">
        <p:scale>
          <a:sx n="111" d="100"/>
          <a:sy n="11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F3529-A593-3641-BBFC-DC6C8A489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05CCE7-7DD7-F846-AB1D-B416C8380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89670-B839-C242-AE26-83DE92480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B1465-CEDA-0440-A905-32443CD56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9EF8A-47FC-A84D-8CEF-4306E7281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7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0C784-A855-2141-B396-8928B0A0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1B2CB9-7D9B-D742-93BF-7E31DAA28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70CB0-FC18-BA40-9CD9-D54F61B4A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09439-4D91-1244-BD44-F0492915D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DF598-D353-B048-8A99-34B305DB1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7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EB86E7-CE0B-7C4E-943F-3E17E8E70D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A0F80-2ADE-154D-B36D-DA44C60DB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B3B28-8261-5141-98A4-A9B12BB0C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B2AE1-4DB6-E74F-A4C5-BB9F6544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941A1-D86B-EF43-90C7-D5FB8418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C23E-8EF7-014C-A89F-ABE32FF3A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31B29-D9BB-5B41-905F-0B93447A2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CE98C-C19D-C840-8656-1A0CED54B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F3D8A-B660-6049-9789-15CBD0D9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C4744-F40E-0849-907C-13325E9F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6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2EB5D-284A-C849-B4B5-A858F3F6E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C5A04-BDA4-B54D-A218-CB554B336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79AFA-A826-4340-AC2E-D3CFC29D1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8CE80-95F5-3640-AA86-86AAC29B1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EA12E-193A-104B-BC3D-0FDDD682F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09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42898-D516-9C4B-9E7F-AD71EB318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B5FBB-9ED9-AD43-A9AD-CCCF827520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E613F-0A44-6845-AF4F-D93B58CF4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91E8A8-4DDC-0645-8150-411DE1F0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105CFA-DF81-B64B-B432-02C6740BB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FE5FC-0C40-EF46-A46D-A1DDF96D8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5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61285-69EB-7442-8041-89423A90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97421-687E-324C-91F4-FB75212F3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BFD81-4EFE-A349-94AC-51F5810E2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FD50C-7106-5946-881A-68FE8E7C2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D300E6-A962-AD49-81DE-95B9C2B4B9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F06E7F-BF15-7746-83B0-2796419ED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0A6CDB-D731-EE47-A9A6-C3E81E609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B2755A-D274-C649-9496-7198DEE0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3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54D79-A655-B24A-895C-3E694DDA4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4689C5-8A91-FD4E-89F2-88849123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E10806-AABD-F44A-91BD-2F3142BC8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18F7B6-5F6F-C84B-AD67-E4094F28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61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D74243-2E15-F045-9376-56A9724F1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EE2BA2-6ADA-5347-9F3A-3B6218EDB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44ED4-B209-C64B-95D8-86C63E9F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3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1D4CB-0C77-0041-91E9-77B9726B8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99F0D-CF9B-B743-9577-D607FA5F5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C08A6C-C6B2-A74A-B18C-C712B2F90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9EBFB0-FE65-4948-87A8-76C4F7B4D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BE1D03-C585-EF4D-8829-B54CE23C4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C1388-92DC-B841-844F-F6559DF6F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4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582F8-54F7-B44C-860B-FD55C2C96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DD4792-F3B3-274F-A495-251AA4FD2A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BFE5A-D049-8148-8720-8B5C86347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8C6C1-ED01-BC40-98E9-C893ED692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E0125-EA16-0B41-AB05-D339DB704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FC802-29A0-AE45-8DC1-8A0403516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5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A7690F-16E7-674B-9538-DCB59F341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29971-34C6-934C-B05D-314662527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C8AD0-291A-014F-B4A5-12E488136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B39C6-B10A-1440-9A3F-F8718D9BB897}" type="datetimeFigureOut">
              <a:rPr lang="en-US" smtClean="0"/>
              <a:t>9/8/19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0E6CD-097D-FD40-8541-7B0BED93D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2ADA9-3CBD-CC49-84AD-63F6B8416E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383B7-69AC-224F-88FB-D3DB64A6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8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rusp.org/" TargetMode="External"/><Relationship Id="rId7" Type="http://schemas.openxmlformats.org/officeDocument/2006/relationships/hyperlink" Target="https://uio.academia.edu/TinaMinkowitz" TargetMode="External"/><Relationship Id="rId2" Type="http://schemas.openxmlformats.org/officeDocument/2006/relationships/hyperlink" Target="mailto:tminkowitz@earthlink.n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dinamerica.com/author/tminkowitz/" TargetMode="External"/><Relationship Id="rId5" Type="http://schemas.openxmlformats.org/officeDocument/2006/relationships/hyperlink" Target="http://tastethespring.wordpress.com/" TargetMode="External"/><Relationship Id="rId4" Type="http://schemas.openxmlformats.org/officeDocument/2006/relationships/hyperlink" Target="http://absoluteprohibition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4C5F5-0A1B-4C44-988B-E9F8A0320C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Support in Crisis to Replace Forced Psychiatry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732B81-AC07-0743-848D-9B8D46E47B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Tina Minkowitz</a:t>
            </a:r>
          </a:p>
          <a:p>
            <a:r>
              <a:rPr lang="en-US" dirty="0"/>
              <a:t>Center for the Human Rights of Users and Survivors of Psychiatry</a:t>
            </a:r>
          </a:p>
        </p:txBody>
      </p:sp>
    </p:spTree>
    <p:extLst>
      <p:ext uri="{BB962C8B-B14F-4D97-AF65-F5344CB8AC3E}">
        <p14:creationId xmlns:p14="http://schemas.microsoft.com/office/powerpoint/2010/main" val="316304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6EC83-1CD6-1349-86E8-B6E7DB40E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12 and forced psychiatry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08CA5-940F-C647-AB07-B773D5282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Dual regime of substitute decision-making and arbitrary detention – forced psychiatry has a dual nature of paternalism and social control</a:t>
            </a:r>
          </a:p>
          <a:p>
            <a:r>
              <a:rPr lang="en-US" dirty="0"/>
              <a:t>Different from most other issues under Article 12 </a:t>
            </a:r>
          </a:p>
          <a:p>
            <a:r>
              <a:rPr lang="en-US" dirty="0"/>
              <a:t>Needs multi-pronged comprehensive and integral approach under social model of CRPD to both name the problem and solve it</a:t>
            </a:r>
          </a:p>
          <a:p>
            <a:r>
              <a:rPr lang="en-US" dirty="0"/>
              <a:t>Cannot be deferred to health sector or to discourse of ‘human rights and mental health’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763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7719-C3FA-074C-9A8B-3A9E50583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focus on ‘crisis situations’?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B6B3C-E2FC-EE4C-8CFE-C0CD11E93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Those who disagree with us see crisis situations as ‘hard cases’ where CRPD paradigm (in their view) falls short</a:t>
            </a:r>
          </a:p>
          <a:p>
            <a:r>
              <a:rPr lang="en-US" dirty="0"/>
              <a:t>No debate about eliminating long-term institutionalization</a:t>
            </a:r>
          </a:p>
          <a:p>
            <a:r>
              <a:rPr lang="en-US" dirty="0"/>
              <a:t>Peruvian reform demonstrates feasibility of meeting political and technical challenges to substantial compliance with Article 12/GC1 </a:t>
            </a:r>
          </a:p>
          <a:p>
            <a:pPr lvl="1"/>
            <a:r>
              <a:rPr lang="en-US" dirty="0"/>
              <a:t>However even that landmark achievement retained possibility of mental health detention on ‘emergency’ basis, regulations define as 72 hours </a:t>
            </a:r>
          </a:p>
          <a:p>
            <a:r>
              <a:rPr lang="en-US" dirty="0"/>
              <a:t>‘Danger to self and others’ trope still holds sway despite CRPD Committee’s Guidelines on Article 14 and repeated recommendations in country reviews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01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C43A-519A-104B-8DE3-EE804152B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Demedicalization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C7C32-698C-3647-A867-7D9D6447E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First, we need to remove psychosocial crisis from the framework of medical emergency</a:t>
            </a:r>
          </a:p>
          <a:p>
            <a:r>
              <a:rPr lang="en-US" dirty="0"/>
              <a:t>Requires unlearning of carefully-constructed narrative of ‘chemical imbalances successfully treatable with drugs’ which cannot be supported with evidence and is not proper scientific hypothesis</a:t>
            </a:r>
          </a:p>
          <a:p>
            <a:r>
              <a:rPr lang="en-US" dirty="0"/>
              <a:t>To remain within that framework is a disservice to narratives of people with psychosocial disabilities who have much richer descriptions - see e.g. webinar series of </a:t>
            </a:r>
            <a:r>
              <a:rPr lang="en-US" dirty="0" err="1"/>
              <a:t>RedEsfera</a:t>
            </a:r>
            <a:r>
              <a:rPr lang="en-US" dirty="0"/>
              <a:t> </a:t>
            </a:r>
            <a:r>
              <a:rPr lang="en-US" dirty="0" err="1"/>
              <a:t>Latinoamericana</a:t>
            </a:r>
            <a:r>
              <a:rPr lang="en-US" dirty="0"/>
              <a:t> de </a:t>
            </a:r>
            <a:r>
              <a:rPr lang="en-US" dirty="0" err="1"/>
              <a:t>Diversidad</a:t>
            </a:r>
            <a:r>
              <a:rPr lang="en-US" dirty="0"/>
              <a:t> </a:t>
            </a:r>
            <a:r>
              <a:rPr lang="en-US" dirty="0" err="1"/>
              <a:t>Psicosocial</a:t>
            </a:r>
            <a:r>
              <a:rPr lang="en-US" dirty="0"/>
              <a:t> (in Spanish, hopefully English subtitles to come)</a:t>
            </a:r>
          </a:p>
          <a:p>
            <a:r>
              <a:rPr lang="en-US" dirty="0"/>
              <a:t>Implication: support to make decisions in psychosocial crisis does not equate to ‘support to decide about mental health treatment’ – rather we are looking at support to make the decisions that resolve the crisis itself</a:t>
            </a:r>
          </a:p>
        </p:txBody>
      </p:sp>
    </p:spTree>
    <p:extLst>
      <p:ext uri="{BB962C8B-B14F-4D97-AF65-F5344CB8AC3E}">
        <p14:creationId xmlns:p14="http://schemas.microsoft.com/office/powerpoint/2010/main" val="3351079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6D8D-50DD-A946-A76B-ACB725BF4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8FDB9-C06D-FD4A-A865-41D1DFABD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Crisis is by nature a dilemma – we don’t know what to do</a:t>
            </a:r>
          </a:p>
          <a:p>
            <a:pPr lvl="1"/>
            <a:r>
              <a:rPr lang="en-US" dirty="0"/>
              <a:t>Pressures from economic and social issues – housing and income are major stressors</a:t>
            </a:r>
          </a:p>
          <a:p>
            <a:pPr lvl="1"/>
            <a:r>
              <a:rPr lang="en-US" dirty="0"/>
              <a:t>Relationships with intimate partners, family, community, co-workers, activist comrades</a:t>
            </a:r>
          </a:p>
          <a:p>
            <a:pPr lvl="1"/>
            <a:r>
              <a:rPr lang="en-US" dirty="0"/>
              <a:t>Patterns of abuse, violence, discrimination, ongoing and past issues re-emerging</a:t>
            </a:r>
          </a:p>
          <a:p>
            <a:pPr lvl="1"/>
            <a:r>
              <a:rPr lang="en-US" dirty="0"/>
              <a:t>New life experiences and challenges </a:t>
            </a:r>
          </a:p>
          <a:p>
            <a:pPr lvl="1"/>
            <a:r>
              <a:rPr lang="en-US" dirty="0"/>
              <a:t>New perceptions and feelings</a:t>
            </a:r>
          </a:p>
          <a:p>
            <a:pPr lvl="1"/>
            <a:r>
              <a:rPr lang="en-US" dirty="0"/>
              <a:t>Each person’s self-care, construction of self and relation to world, inwardness and subjectivity</a:t>
            </a:r>
          </a:p>
        </p:txBody>
      </p:sp>
    </p:spTree>
    <p:extLst>
      <p:ext uri="{BB962C8B-B14F-4D97-AF65-F5344CB8AC3E}">
        <p14:creationId xmlns:p14="http://schemas.microsoft.com/office/powerpoint/2010/main" val="2890130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9A921-4DBF-4A4C-9399-23F842901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in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A2BA6-44CB-CF40-BCBD-96C1059CE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Support can help us manage immediate sense of urgency and address actual urgent needs like shelter and food, while allowing ourselves to experience intense emotions and perceptions</a:t>
            </a:r>
          </a:p>
          <a:p>
            <a:r>
              <a:rPr lang="en-US" dirty="0"/>
              <a:t>This requires support for two phases of decision-making: discernment and decision (inward-looking and outward-looking) (Art 12)</a:t>
            </a:r>
          </a:p>
          <a:p>
            <a:r>
              <a:rPr lang="en-US" dirty="0"/>
              <a:t>and practical support to meet immediate needs – to remove the pressure of external crisis so that the process of decision-making can evolve (Art 19)</a:t>
            </a:r>
          </a:p>
          <a:p>
            <a:r>
              <a:rPr lang="en-US" dirty="0"/>
              <a:t>This is support for the person’s own process of decision-making that is manifesting in a way she experiences as a crisis</a:t>
            </a:r>
          </a:p>
          <a:p>
            <a:r>
              <a:rPr lang="en-US" dirty="0"/>
              <a:t>No imposition of any particular narrative or timeframe</a:t>
            </a:r>
          </a:p>
        </p:txBody>
      </p:sp>
    </p:spTree>
    <p:extLst>
      <p:ext uri="{BB962C8B-B14F-4D97-AF65-F5344CB8AC3E}">
        <p14:creationId xmlns:p14="http://schemas.microsoft.com/office/powerpoint/2010/main" val="2835355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30172-9C8A-9445-BE1A-A8F70F451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 and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BCCC7-79A9-E74A-BD59-A9408DB2A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crisis situations there is often pre-existing conflict that gives rise to crisis </a:t>
            </a:r>
          </a:p>
          <a:p>
            <a:r>
              <a:rPr lang="en-US" dirty="0"/>
              <a:t>Also, one person’s crisis affects those around them</a:t>
            </a:r>
          </a:p>
          <a:p>
            <a:r>
              <a:rPr lang="en-US" dirty="0"/>
              <a:t>Can be several people experiencing crises of their own and needing support</a:t>
            </a:r>
          </a:p>
          <a:p>
            <a:r>
              <a:rPr lang="en-US" dirty="0"/>
              <a:t>CRPD rejects ‘danger to self and others’ and requires non-discrimination by police and justice systems with respect to any acts  of violence or abuse, by or towards persons with disabilities</a:t>
            </a:r>
          </a:p>
          <a:p>
            <a:r>
              <a:rPr lang="en-US" dirty="0"/>
              <a:t>De-escalation of conflict and avoiding violence needs to be routine obligation of police</a:t>
            </a:r>
          </a:p>
          <a:p>
            <a:r>
              <a:rPr lang="en-US" dirty="0"/>
              <a:t>Mediation or communication assistance from someone who can be trusted by all parties to a conflict can also be also useful</a:t>
            </a:r>
          </a:p>
          <a:p>
            <a:r>
              <a:rPr lang="en-US" dirty="0"/>
              <a:t>Sensitivity to and acceptance of diverse manifestations of distress and crisis, which are not the focus of the interaction</a:t>
            </a:r>
          </a:p>
        </p:txBody>
      </p:sp>
    </p:spTree>
    <p:extLst>
      <p:ext uri="{BB962C8B-B14F-4D97-AF65-F5344CB8AC3E}">
        <p14:creationId xmlns:p14="http://schemas.microsoft.com/office/powerpoint/2010/main" val="314524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08723-874D-E546-9F92-0D6D35CE2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this replaces forced psychiatry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35A54-7FEA-E24A-8BF2-0FEA6D9AB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Rejects ‘incompetence’ and ‘danger’ narratives that are enshrined in regime of substitute decision-making and arbitrary detention</a:t>
            </a:r>
          </a:p>
          <a:p>
            <a:r>
              <a:rPr lang="en-US" dirty="0"/>
              <a:t>Rejects institutionalization even for short time</a:t>
            </a:r>
          </a:p>
          <a:p>
            <a:r>
              <a:rPr lang="en-US" dirty="0"/>
              <a:t>Safety is addressed from point of view of the person concerned – shelter, freedom from violence and abuse, comfort, choice of surroundings and interactions, choice about risk and vulnerability </a:t>
            </a:r>
          </a:p>
          <a:p>
            <a:r>
              <a:rPr lang="en-US" dirty="0"/>
              <a:t>Safety is also addressed interpersonally as impartiality, without assuming that person in crisis is the cause of conflict – we need for aggression against person in crisis to be taken seriously</a:t>
            </a:r>
          </a:p>
          <a:p>
            <a:r>
              <a:rPr lang="en-US" dirty="0"/>
              <a:t>Rejects medicalization of both personal distress and interpersonal conflict</a:t>
            </a:r>
          </a:p>
          <a:p>
            <a:r>
              <a:rPr lang="en-US" dirty="0"/>
              <a:t>Accepts diversity of transitory states and person’s ownership of her own evolving life and self-narrative</a:t>
            </a:r>
          </a:p>
        </p:txBody>
      </p:sp>
    </p:spTree>
    <p:extLst>
      <p:ext uri="{BB962C8B-B14F-4D97-AF65-F5344CB8AC3E}">
        <p14:creationId xmlns:p14="http://schemas.microsoft.com/office/powerpoint/2010/main" val="3445179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67BC6-38BA-7D47-B459-3B92196CD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 Comments?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95B13-301D-6448-ABE6-356818D30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Presenter resources:</a:t>
            </a:r>
          </a:p>
          <a:p>
            <a:r>
              <a:rPr lang="en-US" dirty="0">
                <a:hlinkClick r:id="rId2"/>
              </a:rPr>
              <a:t>tminkowitz@earthlink.net</a:t>
            </a:r>
            <a:endParaRPr lang="en-US" dirty="0"/>
          </a:p>
          <a:p>
            <a:r>
              <a:rPr lang="en-US" dirty="0">
                <a:hlinkClick r:id="rId3"/>
              </a:rPr>
              <a:t>www.chrusp.org</a:t>
            </a:r>
            <a:endParaRPr lang="en-US" dirty="0"/>
          </a:p>
          <a:p>
            <a:r>
              <a:rPr lang="en-US" dirty="0">
                <a:hlinkClick r:id="rId4"/>
              </a:rPr>
              <a:t>http://absoluteprohibition.org</a:t>
            </a:r>
            <a:endParaRPr lang="en-US" dirty="0"/>
          </a:p>
          <a:p>
            <a:r>
              <a:rPr lang="en-US" dirty="0">
                <a:hlinkClick r:id="rId5"/>
              </a:rPr>
              <a:t>http://tastethespring.wordpress.com</a:t>
            </a:r>
            <a:endParaRPr lang="en-US" dirty="0"/>
          </a:p>
          <a:p>
            <a:r>
              <a:rPr lang="en-US" dirty="0">
                <a:hlinkClick r:id="rId6"/>
              </a:rPr>
              <a:t>https://www.madinamerica.com/author/tminkowitz</a:t>
            </a:r>
            <a:r>
              <a:rPr lang="en-US">
                <a:hlinkClick r:id="rId6"/>
              </a:rPr>
              <a:t>/</a:t>
            </a:r>
            <a:r>
              <a:rPr lang="en-US"/>
              <a:t> </a:t>
            </a:r>
            <a:endParaRPr lang="en-US" dirty="0"/>
          </a:p>
          <a:p>
            <a:r>
              <a:rPr lang="en-US" dirty="0">
                <a:hlinkClick r:id="rId7"/>
              </a:rPr>
              <a:t>https://uio.academia.edu/TinaMinkowitz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2481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791</Words>
  <Application>Microsoft Macintosh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Support in Crisis to Replace Forced Psychiatry</vt:lpstr>
      <vt:lpstr>Article 12 and forced psychiatry</vt:lpstr>
      <vt:lpstr>Why focus on ‘crisis situations’?</vt:lpstr>
      <vt:lpstr>Demedicalization</vt:lpstr>
      <vt:lpstr>Crisis</vt:lpstr>
      <vt:lpstr>Support in crisis</vt:lpstr>
      <vt:lpstr>Relations and conflict</vt:lpstr>
      <vt:lpstr>How this replaces forced psychiatry</vt:lpstr>
      <vt:lpstr>Questions? 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 in Crisis to Replace Forced Psychiatry</dc:title>
  <dc:creator>Tina Minkowitz</dc:creator>
  <cp:lastModifiedBy>Tina Minkowitz</cp:lastModifiedBy>
  <cp:revision>11</cp:revision>
  <dcterms:created xsi:type="dcterms:W3CDTF">2019-09-08T19:45:33Z</dcterms:created>
  <dcterms:modified xsi:type="dcterms:W3CDTF">2019-09-08T21:24:18Z</dcterms:modified>
</cp:coreProperties>
</file>